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1" r:id="rId1"/>
  </p:sldMasterIdLst>
  <p:notesMasterIdLst>
    <p:notesMasterId r:id="rId40"/>
  </p:notesMasterIdLst>
  <p:sldIdLst>
    <p:sldId id="264" r:id="rId2"/>
    <p:sldId id="442" r:id="rId3"/>
    <p:sldId id="443" r:id="rId4"/>
    <p:sldId id="394" r:id="rId5"/>
    <p:sldId id="395" r:id="rId6"/>
    <p:sldId id="404" r:id="rId7"/>
    <p:sldId id="405" r:id="rId8"/>
    <p:sldId id="406" r:id="rId9"/>
    <p:sldId id="396" r:id="rId10"/>
    <p:sldId id="392" r:id="rId11"/>
    <p:sldId id="434" r:id="rId12"/>
    <p:sldId id="400" r:id="rId13"/>
    <p:sldId id="407" r:id="rId14"/>
    <p:sldId id="401" r:id="rId15"/>
    <p:sldId id="402" r:id="rId16"/>
    <p:sldId id="408" r:id="rId17"/>
    <p:sldId id="409" r:id="rId18"/>
    <p:sldId id="410" r:id="rId19"/>
    <p:sldId id="403" r:id="rId20"/>
    <p:sldId id="389" r:id="rId21"/>
    <p:sldId id="447" r:id="rId22"/>
    <p:sldId id="444" r:id="rId23"/>
    <p:sldId id="384" r:id="rId24"/>
    <p:sldId id="385" r:id="rId25"/>
    <p:sldId id="411" r:id="rId26"/>
    <p:sldId id="446" r:id="rId27"/>
    <p:sldId id="449" r:id="rId28"/>
    <p:sldId id="432" r:id="rId29"/>
    <p:sldId id="450" r:id="rId30"/>
    <p:sldId id="452" r:id="rId31"/>
    <p:sldId id="453" r:id="rId32"/>
    <p:sldId id="454" r:id="rId33"/>
    <p:sldId id="445" r:id="rId34"/>
    <p:sldId id="433" r:id="rId35"/>
    <p:sldId id="437" r:id="rId36"/>
    <p:sldId id="440" r:id="rId37"/>
    <p:sldId id="439" r:id="rId38"/>
    <p:sldId id="261" r:id="rId39"/>
  </p:sldIdLst>
  <p:sldSz cx="12192000" cy="6858000"/>
  <p:notesSz cx="6797675" cy="9874250"/>
  <p:defaultTextStyle>
    <a:defPPr>
      <a:defRPr lang="fr-FR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293"/>
    <p:restoredTop sz="84800"/>
  </p:normalViewPr>
  <p:slideViewPr>
    <p:cSldViewPr snapToGrid="0" snapToObjects="1">
      <p:cViewPr varScale="1">
        <p:scale>
          <a:sx n="97" d="100"/>
          <a:sy n="97" d="100"/>
        </p:scale>
        <p:origin x="1494" y="72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50444" y="0"/>
            <a:ext cx="2945659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45931CB-10BE-1D4E-B279-61BD19030FB9}" type="datetimeFigureOut">
              <a:rPr lang="fr-FR" smtClean="0"/>
              <a:t>21/08/2025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06363" y="739775"/>
            <a:ext cx="6584950" cy="37036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79768" y="4690269"/>
            <a:ext cx="5438140" cy="4443413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378823"/>
            <a:ext cx="2945659" cy="4937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50444" y="9378823"/>
            <a:ext cx="2945659" cy="4937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38D9EE9-AFDF-DC48-8A62-2455EF004A2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441741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06363" y="739775"/>
            <a:ext cx="6584950" cy="3703638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sz="1200" dirty="0"/>
              <a:t>Présentation des différentes technologies</a:t>
            </a:r>
            <a:r>
              <a:rPr lang="fr-FR" sz="1200" baseline="0" dirty="0"/>
              <a:t> avec </a:t>
            </a:r>
            <a:endParaRPr lang="fr-FR" sz="120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8D9EE9-AFDF-DC48-8A62-2455EF004A2A}" type="slidenum">
              <a:rPr lang="fr-FR" smtClean="0"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709978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8D9EE9-AFDF-DC48-8A62-2455EF004A2A}" type="slidenum">
              <a:rPr lang="fr-FR" smtClean="0"/>
              <a:t>27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586378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 hasCustomPrompt="1"/>
          </p:nvPr>
        </p:nvSpPr>
        <p:spPr>
          <a:xfrm>
            <a:off x="1007435" y="1"/>
            <a:ext cx="10574965" cy="980728"/>
          </a:xfrm>
        </p:spPr>
        <p:txBody>
          <a:bodyPr anchor="b" anchorCtr="0"/>
          <a:lstStyle>
            <a:lvl1pPr algn="l">
              <a:defRPr sz="2800" b="1">
                <a:solidFill>
                  <a:srgbClr val="E85412"/>
                </a:solidFill>
              </a:defRPr>
            </a:lvl1pPr>
          </a:lstStyle>
          <a:p>
            <a:r>
              <a:rPr lang="fr-FR" dirty="0"/>
              <a:t>Nom de la faculté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 hasCustomPrompt="1"/>
          </p:nvPr>
        </p:nvSpPr>
        <p:spPr>
          <a:xfrm>
            <a:off x="1007435" y="2852936"/>
            <a:ext cx="9409045" cy="864096"/>
          </a:xfrm>
        </p:spPr>
        <p:txBody>
          <a:bodyPr anchor="b" anchorCtr="0">
            <a:noAutofit/>
          </a:bodyPr>
          <a:lstStyle>
            <a:lvl1pPr marL="0" indent="0" algn="l">
              <a:buNone/>
              <a:defRPr sz="4000" b="1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dirty="0"/>
              <a:t>Cliquez pour ajouter un titre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EF96EAE-BE63-40FA-9D4C-EEEC70EB7CBA}" type="datetimeFigureOut">
              <a:rPr lang="fr-FR" smtClean="0">
                <a:solidFill>
                  <a:prstClr val="white"/>
                </a:solidFill>
                <a:latin typeface="Arial"/>
              </a:rPr>
              <a:pPr/>
              <a:t>21/08/2025</a:t>
            </a:fld>
            <a:endParaRPr lang="fr-FR" dirty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fr-FR" dirty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D1F9F91-D1C4-492E-BB23-30DC5294B24C}" type="slidenum">
              <a:rPr lang="fr-FR" smtClean="0">
                <a:solidFill>
                  <a:prstClr val="white"/>
                </a:solidFill>
                <a:latin typeface="Arial"/>
              </a:rPr>
              <a:pPr/>
              <a:t>‹N°›</a:t>
            </a:fld>
            <a:endParaRPr lang="fr-FR" dirty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9" name="Espace réservé du texte 8"/>
          <p:cNvSpPr>
            <a:spLocks noGrp="1"/>
          </p:cNvSpPr>
          <p:nvPr>
            <p:ph type="body" sz="quarter" idx="13" hasCustomPrompt="1"/>
          </p:nvPr>
        </p:nvSpPr>
        <p:spPr>
          <a:xfrm>
            <a:off x="1007533" y="3732718"/>
            <a:ext cx="9408584" cy="575741"/>
          </a:xfrm>
        </p:spPr>
        <p:txBody>
          <a:bodyPr>
            <a:normAutofit/>
          </a:bodyPr>
          <a:lstStyle>
            <a:lvl1pPr marL="0" indent="0">
              <a:buNone/>
              <a:defRPr sz="28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fr-FR" dirty="0"/>
              <a:t>Cliquez pour ajouter un sous-titre</a:t>
            </a:r>
          </a:p>
        </p:txBody>
      </p:sp>
    </p:spTree>
    <p:extLst>
      <p:ext uri="{BB962C8B-B14F-4D97-AF65-F5344CB8AC3E}">
        <p14:creationId xmlns:p14="http://schemas.microsoft.com/office/powerpoint/2010/main" val="7970933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F96EAE-BE63-40FA-9D4C-EEEC70EB7CBA}" type="datetimeFigureOut">
              <a:rPr lang="fr-FR" smtClean="0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21/08/2025</a:t>
            </a:fld>
            <a:endParaRPr lang="fr-FR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1F9F91-D1C4-492E-BB23-30DC5294B24C}" type="slidenum">
              <a:rPr lang="fr-FR" smtClean="0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910713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fr-FR" dirty="0"/>
              <a:t>Modifiez le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F96EAE-BE63-40FA-9D4C-EEEC70EB7CBA}" type="datetimeFigureOut">
              <a:rPr lang="fr-FR" smtClean="0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21/08/2025</a:t>
            </a:fld>
            <a:endParaRPr lang="fr-FR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1F9F91-D1C4-492E-BB23-30DC5294B24C}" type="slidenum">
              <a:rPr lang="fr-FR" smtClean="0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5857604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 hasCustomPrompt="1"/>
          </p:nvPr>
        </p:nvSpPr>
        <p:spPr>
          <a:xfrm>
            <a:off x="10032437" y="764705"/>
            <a:ext cx="1549963" cy="5361459"/>
          </a:xfrm>
        </p:spPr>
        <p:txBody>
          <a:bodyPr vert="eaVert" anchor="t" anchorCtr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fr-FR" dirty="0"/>
              <a:t>Modifiez le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609600" y="764705"/>
            <a:ext cx="9134805" cy="5361459"/>
          </a:xfrm>
        </p:spPr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F96EAE-BE63-40FA-9D4C-EEEC70EB7CBA}" type="datetimeFigureOut">
              <a:rPr lang="fr-FR" smtClean="0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21/08/2025</a:t>
            </a:fld>
            <a:endParaRPr lang="fr-FR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1F9F91-D1C4-492E-BB23-30DC5294B24C}" type="slidenum">
              <a:rPr lang="fr-FR" smtClean="0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5317830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apositive de titr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 hasCustomPrompt="1"/>
          </p:nvPr>
        </p:nvSpPr>
        <p:spPr>
          <a:xfrm>
            <a:off x="1007435" y="1"/>
            <a:ext cx="10574965" cy="980728"/>
          </a:xfrm>
        </p:spPr>
        <p:txBody>
          <a:bodyPr anchor="b" anchorCtr="0"/>
          <a:lstStyle>
            <a:lvl1pPr algn="l">
              <a:defRPr sz="2800" b="1">
                <a:solidFill>
                  <a:srgbClr val="E85412"/>
                </a:solidFill>
              </a:defRPr>
            </a:lvl1pPr>
          </a:lstStyle>
          <a:p>
            <a:r>
              <a:rPr lang="fr-FR" dirty="0"/>
              <a:t>Nom de la faculté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 hasCustomPrompt="1"/>
          </p:nvPr>
        </p:nvSpPr>
        <p:spPr>
          <a:xfrm>
            <a:off x="1007435" y="2852936"/>
            <a:ext cx="9409045" cy="864096"/>
          </a:xfrm>
        </p:spPr>
        <p:txBody>
          <a:bodyPr anchor="b" anchorCtr="0">
            <a:noAutofit/>
          </a:bodyPr>
          <a:lstStyle>
            <a:lvl1pPr marL="0" indent="0" algn="l">
              <a:buNone/>
              <a:defRPr sz="4000" b="1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dirty="0"/>
              <a:t>Cliquez pour ajouter un titre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EF96EAE-BE63-40FA-9D4C-EEEC70EB7CBA}" type="datetimeFigureOut">
              <a:rPr lang="fr-FR" smtClean="0"/>
              <a:pPr/>
              <a:t>21/08/2025</a:t>
            </a:fld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D1F9F91-D1C4-492E-BB23-30DC5294B24C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9" name="Espace réservé du texte 8"/>
          <p:cNvSpPr>
            <a:spLocks noGrp="1"/>
          </p:cNvSpPr>
          <p:nvPr>
            <p:ph type="body" sz="quarter" idx="13" hasCustomPrompt="1"/>
          </p:nvPr>
        </p:nvSpPr>
        <p:spPr>
          <a:xfrm>
            <a:off x="1007533" y="3732718"/>
            <a:ext cx="9408584" cy="575741"/>
          </a:xfrm>
        </p:spPr>
        <p:txBody>
          <a:bodyPr>
            <a:normAutofit/>
          </a:bodyPr>
          <a:lstStyle>
            <a:lvl1pPr marL="0" indent="0">
              <a:buNone/>
              <a:defRPr sz="28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fr-FR" dirty="0"/>
              <a:t>Cliquez pour ajouter un sous-titre</a:t>
            </a:r>
          </a:p>
        </p:txBody>
      </p:sp>
    </p:spTree>
    <p:extLst>
      <p:ext uri="{BB962C8B-B14F-4D97-AF65-F5344CB8AC3E}">
        <p14:creationId xmlns:p14="http://schemas.microsoft.com/office/powerpoint/2010/main" val="21764379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623392" y="-171400"/>
            <a:ext cx="10972800" cy="1143000"/>
          </a:xfrm>
        </p:spPr>
        <p:txBody>
          <a:bodyPr>
            <a:normAutofit/>
          </a:bodyPr>
          <a:lstStyle>
            <a:lvl1pPr algn="l">
              <a:defRPr sz="2800" b="1" baseline="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Titre courant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F96EAE-BE63-40FA-9D4C-EEEC70EB7CBA}" type="datetimeFigureOut">
              <a:rPr lang="fr-FR" smtClean="0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21/08/2025</a:t>
            </a:fld>
            <a:endParaRPr lang="fr-FR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 dirty="0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3215051" cy="36512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1F9F91-D1C4-492E-BB23-30DC5294B24C}" type="slidenum">
              <a:rPr lang="fr-FR" smtClean="0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‹N°›</a:t>
            </a:fld>
            <a:endParaRPr lang="fr-FR" dirty="0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924220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1103445" y="2420888"/>
            <a:ext cx="10363200" cy="720080"/>
          </a:xfrm>
        </p:spPr>
        <p:txBody>
          <a:bodyPr anchor="t">
            <a:normAutofit/>
          </a:bodyPr>
          <a:lstStyle>
            <a:lvl1pPr algn="l">
              <a:defRPr sz="4000" b="1" cap="none" baseline="0">
                <a:latin typeface="+mn-lt"/>
              </a:defRPr>
            </a:lvl1pPr>
          </a:lstStyle>
          <a:p>
            <a:r>
              <a:rPr lang="fr-FR" dirty="0"/>
              <a:t>Modifiez le titre de la section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 hasCustomPrompt="1"/>
          </p:nvPr>
        </p:nvSpPr>
        <p:spPr>
          <a:xfrm>
            <a:off x="1103445" y="3140968"/>
            <a:ext cx="9869355" cy="594805"/>
          </a:xfrm>
        </p:spPr>
        <p:txBody>
          <a:bodyPr anchor="b">
            <a:normAutofit/>
          </a:bodyPr>
          <a:lstStyle>
            <a:lvl1pPr marL="0" indent="0">
              <a:buNone/>
              <a:defRPr sz="2800" b="1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Modifiez le sous-titre de la section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EF96EAE-BE63-40FA-9D4C-EEEC70EB7CBA}" type="datetimeFigureOut">
              <a:rPr lang="fr-FR" smtClean="0">
                <a:solidFill>
                  <a:prstClr val="white"/>
                </a:solidFill>
                <a:latin typeface="Arial"/>
              </a:rPr>
              <a:pPr/>
              <a:t>21/08/2025</a:t>
            </a:fld>
            <a:endParaRPr lang="fr-FR" dirty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fr-FR" dirty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D1F9F91-D1C4-492E-BB23-30DC5294B24C}" type="slidenum">
              <a:rPr lang="fr-FR" smtClean="0">
                <a:solidFill>
                  <a:prstClr val="white"/>
                </a:solidFill>
                <a:latin typeface="Arial"/>
              </a:rPr>
              <a:pPr/>
              <a:t>‹N°›</a:t>
            </a:fld>
            <a:endParaRPr lang="fr-FR" dirty="0">
              <a:solidFill>
                <a:prstClr val="white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185146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de section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609600" y="1268760"/>
            <a:ext cx="10363200" cy="951974"/>
          </a:xfrm>
        </p:spPr>
        <p:txBody>
          <a:bodyPr anchor="t">
            <a:normAutofit/>
          </a:bodyPr>
          <a:lstStyle>
            <a:lvl1pPr algn="l">
              <a:defRPr sz="2800" b="1" cap="none" baseline="0">
                <a:solidFill>
                  <a:srgbClr val="E85412"/>
                </a:solidFill>
                <a:latin typeface="+mn-lt"/>
              </a:defRPr>
            </a:lvl1pPr>
          </a:lstStyle>
          <a:p>
            <a:r>
              <a:rPr lang="fr-FR" dirty="0"/>
              <a:t>Modifiez le titre de la section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EF96EAE-BE63-40FA-9D4C-EEEC70EB7CBA}" type="datetimeFigureOut">
              <a:rPr lang="fr-FR" smtClean="0">
                <a:solidFill>
                  <a:prstClr val="white"/>
                </a:solidFill>
                <a:latin typeface="Arial"/>
              </a:rPr>
              <a:pPr/>
              <a:t>21/08/2025</a:t>
            </a:fld>
            <a:endParaRPr lang="fr-FR" dirty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fr-FR" dirty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D1F9F91-D1C4-492E-BB23-30DC5294B24C}" type="slidenum">
              <a:rPr lang="fr-FR" smtClean="0">
                <a:solidFill>
                  <a:prstClr val="white"/>
                </a:solidFill>
                <a:latin typeface="Arial"/>
              </a:rPr>
              <a:pPr/>
              <a:t>‹N°›</a:t>
            </a:fld>
            <a:endParaRPr lang="fr-FR" dirty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7" name="Espace réservé du contenu 3"/>
          <p:cNvSpPr>
            <a:spLocks noGrp="1"/>
          </p:cNvSpPr>
          <p:nvPr>
            <p:ph sz="half" idx="2" hasCustomPrompt="1"/>
          </p:nvPr>
        </p:nvSpPr>
        <p:spPr>
          <a:xfrm>
            <a:off x="4165600" y="2492896"/>
            <a:ext cx="7416800" cy="2880320"/>
          </a:xfrm>
        </p:spPr>
        <p:txBody>
          <a:bodyPr anchor="b" anchorCtr="0">
            <a:normAutofit/>
          </a:bodyPr>
          <a:lstStyle>
            <a:lvl1pPr marL="0" indent="0">
              <a:buFontTx/>
              <a:buNone/>
              <a:defRPr sz="2400" b="1">
                <a:solidFill>
                  <a:srgbClr val="E85412"/>
                </a:solidFill>
              </a:defRPr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dirty="0"/>
              <a:t>Modifiez le sous-titre de la section ou insérez un élément</a:t>
            </a:r>
          </a:p>
        </p:txBody>
      </p:sp>
    </p:spTree>
    <p:extLst>
      <p:ext uri="{BB962C8B-B14F-4D97-AF65-F5344CB8AC3E}">
        <p14:creationId xmlns:p14="http://schemas.microsoft.com/office/powerpoint/2010/main" val="34324960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fr-FR" dirty="0"/>
              <a:t>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609600" y="1196753"/>
            <a:ext cx="5384800" cy="492941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97600" y="1196753"/>
            <a:ext cx="5384800" cy="492941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F96EAE-BE63-40FA-9D4C-EEEC70EB7CBA}" type="datetimeFigureOut">
              <a:rPr lang="fr-FR" smtClean="0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21/08/2025</a:t>
            </a:fld>
            <a:endParaRPr lang="fr-FR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1F9F91-D1C4-492E-BB23-30DC5294B24C}" type="slidenum">
              <a:rPr lang="fr-FR" smtClean="0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983310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dirty="0"/>
              <a:t>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09600" y="1196753"/>
            <a:ext cx="5386917" cy="762099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09600" y="1958851"/>
            <a:ext cx="5386917" cy="413444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93368" y="1196753"/>
            <a:ext cx="5389033" cy="762099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93368" y="1958851"/>
            <a:ext cx="5389033" cy="413444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F96EAE-BE63-40FA-9D4C-EEEC70EB7CBA}" type="datetimeFigureOut">
              <a:rPr lang="fr-FR" smtClean="0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21/08/2025</a:t>
            </a:fld>
            <a:endParaRPr lang="fr-FR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1F9F91-D1C4-492E-BB23-30DC5294B24C}" type="slidenum">
              <a:rPr lang="fr-FR" smtClean="0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‹N°›</a:t>
            </a:fld>
            <a:endParaRPr lang="fr-FR" dirty="0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540008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fr-FR" dirty="0"/>
              <a:t>Modifiez le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F96EAE-BE63-40FA-9D4C-EEEC70EB7CBA}" type="datetimeFigureOut">
              <a:rPr lang="fr-FR" smtClean="0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21/08/2025</a:t>
            </a:fld>
            <a:endParaRPr lang="fr-FR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1F9F91-D1C4-492E-BB23-30DC5294B24C}" type="slidenum">
              <a:rPr lang="fr-FR" smtClean="0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922119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F96EAE-BE63-40FA-9D4C-EEEC70EB7CBA}" type="datetimeFigureOut">
              <a:rPr lang="fr-FR" smtClean="0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21/08/2025</a:t>
            </a:fld>
            <a:endParaRPr lang="fr-FR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1F9F91-D1C4-492E-BB23-30DC5294B24C}" type="slidenum">
              <a:rPr lang="fr-FR" smtClean="0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53331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609599" y="116633"/>
            <a:ext cx="4011084" cy="672157"/>
          </a:xfrm>
        </p:spPr>
        <p:txBody>
          <a:bodyPr anchor="b"/>
          <a:lstStyle>
            <a:lvl1pPr algn="l">
              <a:defRPr sz="2000" b="1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766733" y="788789"/>
            <a:ext cx="6815667" cy="533737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609601" y="1018977"/>
            <a:ext cx="4011084" cy="51071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F96EAE-BE63-40FA-9D4C-EEEC70EB7CBA}" type="datetimeFigureOut">
              <a:rPr lang="fr-FR" smtClean="0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21/08/2025</a:t>
            </a:fld>
            <a:endParaRPr lang="fr-FR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1F9F91-D1C4-492E-BB23-30DC5294B24C}" type="slidenum">
              <a:rPr lang="fr-FR" smtClean="0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883659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609600" y="-171400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09600" y="1196753"/>
            <a:ext cx="10972800" cy="492941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/>
              <a:t>Modifiez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6EF96EAE-BE63-40FA-9D4C-EEEC70EB7CBA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 defTabSz="914400"/>
              <a:t>21/08/2025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fr-F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3215051" cy="36512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CD1F9F91-D1C4-492E-BB23-30DC5294B24C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 defTabSz="914400"/>
              <a:t>‹N°›</a:t>
            </a:fld>
            <a:endParaRPr lang="fr-F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63164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60" r:id="rId13"/>
  </p:sldLayoutIdLst>
  <p:txStyles>
    <p:titleStyle>
      <a:lvl1pPr algn="l" defTabSz="914400" rtl="0" eaLnBrk="1" latinLnBrk="0" hangingPunct="1">
        <a:spcBef>
          <a:spcPct val="0"/>
        </a:spcBef>
        <a:buNone/>
        <a:defRPr sz="2800" b="1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7" Type="http://schemas.openxmlformats.org/officeDocument/2006/relationships/image" Target="../media/image17.tiff"/><Relationship Id="rId2" Type="http://schemas.openxmlformats.org/officeDocument/2006/relationships/hyperlink" Target="http://unil.im/eduroam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tiff"/><Relationship Id="rId5" Type="http://schemas.openxmlformats.org/officeDocument/2006/relationships/image" Target="../media/image15.tiff"/><Relationship Id="rId4" Type="http://schemas.openxmlformats.org/officeDocument/2006/relationships/image" Target="../media/image14.tif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iff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tif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tif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tif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hyperlink" Target="mailto:camille.dupont@etu.unilim.fr" TargetMode="Externa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mailto:svp-dsi@unilim.fr" TargetMode="External"/><Relationship Id="rId2" Type="http://schemas.openxmlformats.org/officeDocument/2006/relationships/hyperlink" Target="mailto:msciences@unilim.fr" TargetMode="Externa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tiff"/><Relationship Id="rId2" Type="http://schemas.openxmlformats.org/officeDocument/2006/relationships/hyperlink" Target="https://biome.unilim.fr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tiff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tif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hyperlink" Target="https://community-ilfomer.unilim.fr/" TargetMode="Externa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unilim.fr/scd/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s://campus.cinergesante.fr/" TargetMode="External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mailto:https://cmaptools.fr.softonic.com/telecharger?ex=RAMP-2081.4" TargetMode="External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hyperlink" Target="mailto:https://app.diagrams.net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tif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616320" y="2181503"/>
            <a:ext cx="8959360" cy="28869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fr-FR" sz="4400" b="1" dirty="0">
              <a:solidFill>
                <a:schemeClr val="bg1"/>
              </a:solidFill>
            </a:endParaRPr>
          </a:p>
          <a:p>
            <a:pPr algn="ctr">
              <a:lnSpc>
                <a:spcPct val="80000"/>
              </a:lnSpc>
              <a:spcBef>
                <a:spcPct val="0"/>
              </a:spcBef>
            </a:pPr>
            <a:r>
              <a:rPr lang="fr-FR" sz="4400" b="1" dirty="0">
                <a:solidFill>
                  <a:schemeClr val="bg1"/>
                </a:solidFill>
              </a:rPr>
              <a:t>Présentation des outils numériques à l’ILFOMER</a:t>
            </a:r>
          </a:p>
          <a:p>
            <a:pPr algn="ctr">
              <a:lnSpc>
                <a:spcPct val="80000"/>
              </a:lnSpc>
              <a:spcBef>
                <a:spcPct val="0"/>
              </a:spcBef>
            </a:pPr>
            <a:endParaRPr lang="fr-FR" sz="4400" b="1" dirty="0">
              <a:solidFill>
                <a:schemeClr val="bg1"/>
              </a:solidFill>
              <a:effectLst>
                <a:outerShdw blurRad="38100" dist="38100" dir="2700000" algn="tl">
                  <a:srgbClr val="DDDDDD"/>
                </a:outerShdw>
              </a:effectLst>
              <a:cs typeface="Arial" charset="0"/>
            </a:endParaRPr>
          </a:p>
          <a:p>
            <a:pPr algn="ctr"/>
            <a:endParaRPr lang="fr-FR" sz="3200" b="1" dirty="0">
              <a:solidFill>
                <a:schemeClr val="bg1"/>
              </a:solidFill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DB00EA37-EB9A-CF4C-B3C9-2908F6FB2160}"/>
              </a:ext>
            </a:extLst>
          </p:cNvPr>
          <p:cNvSpPr txBox="1"/>
          <p:nvPr/>
        </p:nvSpPr>
        <p:spPr>
          <a:xfrm>
            <a:off x="4928698" y="4436563"/>
            <a:ext cx="28350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M. Thierry SOMBARDIER</a:t>
            </a:r>
          </a:p>
        </p:txBody>
      </p:sp>
      <p:pic>
        <p:nvPicPr>
          <p:cNvPr id="4" name="Image 3" descr="https://www.unilim.fr/intranet/squelettes/telechargements/Blocs%20de%20marque/Composantes/ILFOMER/JPEG/ilfomer_cmjn.jpg">
            <a:extLst>
              <a:ext uri="{FF2B5EF4-FFF2-40B4-BE49-F238E27FC236}">
                <a16:creationId xmlns:a16="http://schemas.microsoft.com/office/drawing/2014/main" id="{A42726E3-612F-449B-93F1-DCDE02D9AD62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961" y="226143"/>
            <a:ext cx="5279923" cy="1167398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AB58EA01-B874-4D41-BB9A-D271873D23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99679" y="70511"/>
            <a:ext cx="3005300" cy="1502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995020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245DCD6-7AE6-7042-8C77-F5D19895CF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Configuration d’</a:t>
            </a:r>
            <a:r>
              <a:rPr lang="fr-FR" dirty="0" err="1"/>
              <a:t>eduroam</a:t>
            </a:r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88B2BA2-6403-F944-9C32-32893B75E9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32621" y="1102970"/>
            <a:ext cx="8947447" cy="4929188"/>
          </a:xfrm>
        </p:spPr>
        <p:txBody>
          <a:bodyPr/>
          <a:lstStyle/>
          <a:p>
            <a:r>
              <a:rPr lang="fr-FR" dirty="0"/>
              <a:t>Adresse de configuration :</a:t>
            </a:r>
            <a:br>
              <a:rPr lang="fr-FR" dirty="0"/>
            </a:br>
            <a:r>
              <a:rPr lang="fr-FR" dirty="0">
                <a:hlinkClick r:id="rId2"/>
              </a:rPr>
              <a:t>http://unil.im/eduroam</a:t>
            </a:r>
            <a:endParaRPr lang="fr-FR" dirty="0"/>
          </a:p>
          <a:p>
            <a:endParaRPr lang="fr-FR" b="1" dirty="0"/>
          </a:p>
          <a:p>
            <a:endParaRPr lang="fr-FR" b="1" dirty="0"/>
          </a:p>
          <a:p>
            <a:endParaRPr lang="fr-FR" b="1" dirty="0"/>
          </a:p>
          <a:p>
            <a:r>
              <a:rPr lang="fr-FR" b="1" dirty="0"/>
              <a:t>Attention</a:t>
            </a:r>
            <a:r>
              <a:rPr lang="fr-FR" dirty="0"/>
              <a:t> </a:t>
            </a:r>
            <a:r>
              <a:rPr lang="fr-FR" b="1" dirty="0"/>
              <a:t>!</a:t>
            </a:r>
            <a:r>
              <a:rPr lang="fr-FR" dirty="0"/>
              <a:t> Lors de l’étape vous demandant de renseigner votre identifiant, n’oubliez pas de rajouter « @</a:t>
            </a:r>
            <a:r>
              <a:rPr lang="fr-FR" dirty="0" err="1"/>
              <a:t>unilim.fr</a:t>
            </a:r>
            <a:r>
              <a:rPr lang="fr-FR" dirty="0"/>
              <a:t> » après celui-ci</a:t>
            </a:r>
            <a:br>
              <a:rPr lang="fr-FR" dirty="0"/>
            </a:br>
            <a:r>
              <a:rPr lang="fr-FR" dirty="0"/>
              <a:t>(exemple : durant10@unilim.fr)</a:t>
            </a:r>
          </a:p>
          <a:p>
            <a:endParaRPr lang="fr-FR" sz="3600" dirty="0"/>
          </a:p>
          <a:p>
            <a:endParaRPr lang="fr-FR" dirty="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0315112D-4723-034B-84B9-A97158A162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2640" y="2216042"/>
            <a:ext cx="3999905" cy="881582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8DDA9A18-E4F4-B141-89BC-76D4E4D1BC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08017" y="971600"/>
            <a:ext cx="2311400" cy="1143000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DD341307-1379-C04C-B85D-6D81823624C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89457" y="2228713"/>
            <a:ext cx="4482525" cy="803227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6B08FBDE-CF79-FA43-AA8B-8C657E154D1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63784" y="3031939"/>
            <a:ext cx="1966543" cy="802562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A7435753-10B8-F34E-8225-6C88DA4B4E1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06953" y="3031940"/>
            <a:ext cx="2069819" cy="893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318340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>
            <a:extLst>
              <a:ext uri="{FF2B5EF4-FFF2-40B4-BE49-F238E27FC236}">
                <a16:creationId xmlns:a16="http://schemas.microsoft.com/office/drawing/2014/main" id="{81200F52-1F2A-0C4D-A317-DF7CECC4A5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Un espace de travail complet</a:t>
            </a:r>
          </a:p>
        </p:txBody>
      </p:sp>
      <p:pic>
        <p:nvPicPr>
          <p:cNvPr id="4098" name="Picture 2" descr="ENT BIOME">
            <a:extLst>
              <a:ext uri="{FF2B5EF4-FFF2-40B4-BE49-F238E27FC236}">
                <a16:creationId xmlns:a16="http://schemas.microsoft.com/office/drawing/2014/main" id="{08C21ECD-0B15-392D-DA14-1EE902EE42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391" y="1379583"/>
            <a:ext cx="5248359" cy="2865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04DE9C54-57D5-E990-1004-FD3B915652F1}"/>
              </a:ext>
            </a:extLst>
          </p:cNvPr>
          <p:cNvSpPr txBox="1"/>
          <p:nvPr/>
        </p:nvSpPr>
        <p:spPr>
          <a:xfrm>
            <a:off x="1256480" y="5478417"/>
            <a:ext cx="38282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/>
              <a:t>C’est votre meilleur ami !!! 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8560681B-025E-80E3-68C8-AC793EA3FB35}"/>
              </a:ext>
            </a:extLst>
          </p:cNvPr>
          <p:cNvSpPr txBox="1"/>
          <p:nvPr/>
        </p:nvSpPr>
        <p:spPr>
          <a:xfrm>
            <a:off x="6609045" y="2419288"/>
            <a:ext cx="28777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Agenda – Boite mail – </a:t>
            </a:r>
            <a:r>
              <a:rPr lang="fr-FR" dirty="0" err="1"/>
              <a:t>etc</a:t>
            </a:r>
            <a:endParaRPr lang="fr-FR" dirty="0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91745ADD-0A67-7BB5-D865-AFDA41952095}"/>
              </a:ext>
            </a:extLst>
          </p:cNvPr>
          <p:cNvSpPr txBox="1"/>
          <p:nvPr/>
        </p:nvSpPr>
        <p:spPr>
          <a:xfrm>
            <a:off x="780145" y="4377191"/>
            <a:ext cx="610035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dirty="0"/>
              <a:t>https://</a:t>
            </a:r>
            <a:r>
              <a:rPr lang="fr-FR" dirty="0" err="1"/>
              <a:t>biome.unilim.fr</a:t>
            </a:r>
            <a:endParaRPr lang="fr-FR" dirty="0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8B130D55-B53F-70F6-30C6-967796304954}"/>
              </a:ext>
            </a:extLst>
          </p:cNvPr>
          <p:cNvSpPr txBox="1"/>
          <p:nvPr/>
        </p:nvSpPr>
        <p:spPr>
          <a:xfrm>
            <a:off x="7360920" y="5062918"/>
            <a:ext cx="610035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dirty="0"/>
              <a:t>https://</a:t>
            </a:r>
            <a:r>
              <a:rPr lang="fr-FR" dirty="0" err="1"/>
              <a:t>support.unilim.fr</a:t>
            </a:r>
            <a:r>
              <a:rPr lang="fr-FR" dirty="0"/>
              <a:t>/compte-et-</a:t>
            </a:r>
            <a:r>
              <a:rPr lang="fr-FR" dirty="0" err="1"/>
              <a:t>donnees</a:t>
            </a:r>
            <a:r>
              <a:rPr lang="fr-FR" dirty="0"/>
              <a:t>/biome/</a:t>
            </a:r>
            <a:r>
              <a:rPr lang="fr-FR" dirty="0" err="1"/>
              <a:t>presentation</a:t>
            </a:r>
            <a:r>
              <a:rPr lang="fr-FR" dirty="0"/>
              <a:t>-du-service/</a:t>
            </a:r>
          </a:p>
        </p:txBody>
      </p:sp>
      <p:pic>
        <p:nvPicPr>
          <p:cNvPr id="9" name="Image 8" descr="Une image contenant texte, Police, blanc, conception&#10;&#10;Description générée automatiquement">
            <a:extLst>
              <a:ext uri="{FF2B5EF4-FFF2-40B4-BE49-F238E27FC236}">
                <a16:creationId xmlns:a16="http://schemas.microsoft.com/office/drawing/2014/main" id="{48AFA399-1ECE-0549-04BD-76A65F3E14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1646" y="3815671"/>
            <a:ext cx="6100354" cy="1123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285003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CF5808D-D89B-2946-997B-9738BD5EC0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Une suite bureautique à votre disposition (1/4)</a:t>
            </a:r>
          </a:p>
        </p:txBody>
      </p:sp>
      <p:sp>
        <p:nvSpPr>
          <p:cNvPr id="5" name="Espace réservé du contenu 4">
            <a:extLst>
              <a:ext uri="{FF2B5EF4-FFF2-40B4-BE49-F238E27FC236}">
                <a16:creationId xmlns:a16="http://schemas.microsoft.com/office/drawing/2014/main" id="{57B41A0B-12A0-0948-8C28-6CAC3D33872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Partenariat avec Microsoft</a:t>
            </a:r>
          </a:p>
          <a:p>
            <a:r>
              <a:rPr lang="fr-FR" dirty="0"/>
              <a:t>Suite « Office 365 for Education »</a:t>
            </a:r>
            <a:br>
              <a:rPr lang="fr-FR" dirty="0"/>
            </a:br>
            <a:r>
              <a:rPr lang="fr-FR" dirty="0"/>
              <a:t>accessible depuis Biome</a:t>
            </a:r>
          </a:p>
          <a:p>
            <a:endParaRPr lang="fr-FR" dirty="0"/>
          </a:p>
          <a:p>
            <a:endParaRPr lang="fr-FR" dirty="0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0967BB25-9E5C-B64A-8E5C-DB2E4BE11B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53851" y="1053824"/>
            <a:ext cx="1741110" cy="779977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0A5DAE90-25FC-C04C-912A-E2C0833FB2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7200" y="2877075"/>
            <a:ext cx="4386090" cy="3026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897494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C7323B8-0218-5C41-B6F5-AD05471620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Une suite bureautique à votre disposition (2/4)</a:t>
            </a:r>
          </a:p>
        </p:txBody>
      </p:sp>
      <p:pic>
        <p:nvPicPr>
          <p:cNvPr id="4" name="Espace réservé du contenu 3">
            <a:extLst>
              <a:ext uri="{FF2B5EF4-FFF2-40B4-BE49-F238E27FC236}">
                <a16:creationId xmlns:a16="http://schemas.microsoft.com/office/drawing/2014/main" id="{AC472D64-29A7-6744-859F-D429CB10DFA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45303" y="1196975"/>
            <a:ext cx="7901394" cy="4929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155302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268F294-75E2-FC4F-A91B-0712A08E7C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Une suite bureautique à votre disposition (3/4)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BCF1CA8-27EC-F34A-B169-116B5ED6B13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Installation possible sur votre machine :</a:t>
            </a:r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r>
              <a:rPr lang="fr-FR" dirty="0"/>
              <a:t>Jusqu’à 5 installations possibles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177E843-0C90-0646-A270-F5C2221AE0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3495" y="2277946"/>
            <a:ext cx="8405011" cy="2302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363986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268F294-75E2-FC4F-A91B-0712A08E7C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Une suite bureautique à votre disposition (4/4)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BCF1CA8-27EC-F34A-B169-116B5ED6B13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fr-FR" dirty="0"/>
              <a:t>Disponible en ligne</a:t>
            </a:r>
            <a:br>
              <a:rPr lang="fr-FR" dirty="0"/>
            </a:br>
            <a:r>
              <a:rPr lang="fr-FR" dirty="0"/>
              <a:t>pour travailler de manière collaborative</a:t>
            </a:r>
          </a:p>
        </p:txBody>
      </p:sp>
      <p:pic>
        <p:nvPicPr>
          <p:cNvPr id="5" name="Espace réservé du contenu 3">
            <a:extLst>
              <a:ext uri="{FF2B5EF4-FFF2-40B4-BE49-F238E27FC236}">
                <a16:creationId xmlns:a16="http://schemas.microsoft.com/office/drawing/2014/main" id="{DE2D20AC-47D8-3849-B91A-49EB86F098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727136" y="2603993"/>
            <a:ext cx="8737729" cy="29379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4535579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1E81D30-3DF3-9A4A-84C1-1965B532F5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Une adresse mail universitaire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91C6B38-CB5B-9E49-A4B6-238B614E84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81200" y="1196975"/>
            <a:ext cx="8474765" cy="4929188"/>
          </a:xfrm>
        </p:spPr>
        <p:txBody>
          <a:bodyPr/>
          <a:lstStyle/>
          <a:p>
            <a:r>
              <a:rPr lang="fr-FR" dirty="0"/>
              <a:t>Elle est de la forme :</a:t>
            </a:r>
            <a:br>
              <a:rPr lang="fr-FR" dirty="0"/>
            </a:br>
            <a:r>
              <a:rPr lang="fr-FR" dirty="0">
                <a:hlinkClick r:id="rId2"/>
              </a:rPr>
              <a:t>camille.dupont@etu.unilim.fr</a:t>
            </a:r>
            <a:endParaRPr lang="fr-FR" dirty="0"/>
          </a:p>
          <a:p>
            <a:endParaRPr lang="fr-FR" dirty="0"/>
          </a:p>
          <a:p>
            <a:r>
              <a:rPr lang="fr-FR" dirty="0"/>
              <a:t>C’est cette adresse que je dois utiliser pour toutes mes communications universitaires.</a:t>
            </a:r>
          </a:p>
          <a:p>
            <a:endParaRPr lang="fr-FR" dirty="0"/>
          </a:p>
          <a:p>
            <a:r>
              <a:rPr lang="fr-FR" dirty="0"/>
              <a:t>Une messagerie à consulter </a:t>
            </a:r>
            <a:r>
              <a:rPr lang="fr-FR" b="1" dirty="0"/>
              <a:t>chaque jour </a:t>
            </a:r>
            <a:r>
              <a:rPr lang="fr-FR" dirty="0"/>
              <a:t>pour vérifier les nouveaux messages !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30887021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1E81D30-3DF3-9A4A-84C1-1965B532F5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Des bonnes pratiques à adopter (1/2)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91C6B38-CB5B-9E49-A4B6-238B614E84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7166" y="1144723"/>
            <a:ext cx="10742023" cy="4929188"/>
          </a:xfrm>
        </p:spPr>
        <p:txBody>
          <a:bodyPr/>
          <a:lstStyle/>
          <a:p>
            <a:r>
              <a:rPr lang="fr-FR" dirty="0"/>
              <a:t>Cibler son interlocuteur selon sa demande :</a:t>
            </a:r>
            <a:br>
              <a:rPr lang="fr-FR" dirty="0"/>
            </a:br>
            <a:endParaRPr lang="fr-FR" dirty="0"/>
          </a:p>
          <a:p>
            <a:pPr lvl="1"/>
            <a:r>
              <a:rPr lang="fr-FR" dirty="0"/>
              <a:t>Pédagogique (emploi du temps, notes…)</a:t>
            </a:r>
            <a:br>
              <a:rPr lang="fr-FR" dirty="0"/>
            </a:br>
            <a:r>
              <a:rPr lang="fr-FR" dirty="0"/>
              <a:t>➠ enseignant ou enseignante</a:t>
            </a:r>
            <a:br>
              <a:rPr lang="fr-FR" dirty="0"/>
            </a:br>
            <a:endParaRPr lang="fr-FR" dirty="0"/>
          </a:p>
          <a:p>
            <a:pPr lvl="1"/>
            <a:r>
              <a:rPr lang="fr-FR" dirty="0"/>
              <a:t>Administrative (inscription, scolarité…)</a:t>
            </a:r>
            <a:br>
              <a:rPr lang="fr-FR" dirty="0"/>
            </a:br>
            <a:r>
              <a:rPr lang="fr-FR" dirty="0"/>
              <a:t>➠ </a:t>
            </a:r>
            <a:r>
              <a:rPr lang="fr-FR" dirty="0" err="1"/>
              <a:t>ilfomer-organisationgenerale</a:t>
            </a:r>
            <a:r>
              <a:rPr lang="fr-FR" dirty="0" err="1">
                <a:hlinkClick r:id="rId2"/>
              </a:rPr>
              <a:t>@unilim.fr</a:t>
            </a:r>
            <a:br>
              <a:rPr lang="fr-FR" dirty="0"/>
            </a:br>
            <a:endParaRPr lang="fr-FR" dirty="0"/>
          </a:p>
          <a:p>
            <a:pPr lvl="1"/>
            <a:r>
              <a:rPr lang="fr-FR" dirty="0"/>
              <a:t>Technique (problème de mail, identifiants…)</a:t>
            </a:r>
            <a:br>
              <a:rPr lang="fr-FR" dirty="0"/>
            </a:br>
            <a:r>
              <a:rPr lang="fr-FR" dirty="0"/>
              <a:t>➠ </a:t>
            </a:r>
            <a:r>
              <a:rPr lang="fr-FR" dirty="0">
                <a:hlinkClick r:id="rId3"/>
              </a:rPr>
              <a:t>svp-dsi@unilim.fr</a:t>
            </a:r>
            <a:r>
              <a:rPr lang="fr-FR" dirty="0"/>
              <a:t> </a:t>
            </a:r>
          </a:p>
          <a:p>
            <a:endParaRPr lang="fr-FR" dirty="0"/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04721468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1E81D30-3DF3-9A4A-84C1-1965B532F5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Des bonnes pratiques à adopter (2/2)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91C6B38-CB5B-9E49-A4B6-238B614E84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6352" y="1210038"/>
            <a:ext cx="10829839" cy="4929188"/>
          </a:xfrm>
        </p:spPr>
        <p:txBody>
          <a:bodyPr/>
          <a:lstStyle/>
          <a:p>
            <a:r>
              <a:rPr lang="fr-FR" dirty="0"/>
              <a:t>Être le plus clair possible dans sa demande !</a:t>
            </a:r>
          </a:p>
          <a:p>
            <a:endParaRPr lang="fr-FR" dirty="0"/>
          </a:p>
          <a:p>
            <a:r>
              <a:rPr lang="fr-FR" dirty="0"/>
              <a:t>Préciser son cursus : filière, année… </a:t>
            </a:r>
          </a:p>
          <a:p>
            <a:endParaRPr lang="fr-FR" dirty="0"/>
          </a:p>
          <a:p>
            <a:r>
              <a:rPr lang="fr-FR" dirty="0"/>
              <a:t>Adopter un vocabulaire adapté.</a:t>
            </a:r>
          </a:p>
          <a:p>
            <a:endParaRPr lang="fr-FR" dirty="0"/>
          </a:p>
          <a:p>
            <a:r>
              <a:rPr lang="fr-FR" dirty="0"/>
              <a:t>En cas de demande technique, ne pas hésiter à joindre des captures d’écran.</a:t>
            </a:r>
          </a:p>
          <a:p>
            <a:endParaRPr lang="fr-FR" dirty="0"/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72462001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Titre 1">
            <a:extLst>
              <a:ext uri="{FF2B5EF4-FFF2-40B4-BE49-F238E27FC236}">
                <a16:creationId xmlns:a16="http://schemas.microsoft.com/office/drawing/2014/main" id="{326F1429-3BD3-4AF8-B529-C8855B2A85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8462" y="-171450"/>
            <a:ext cx="8229600" cy="1143000"/>
          </a:xfrm>
        </p:spPr>
        <p:txBody>
          <a:bodyPr/>
          <a:lstStyle/>
          <a:p>
            <a:r>
              <a:rPr lang="fr-FR" altLang="fr-FR" dirty="0"/>
              <a:t>La messagerie (1/3)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13BB995-D710-4CAF-9657-B9BB23EAAE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3048" y="1316936"/>
            <a:ext cx="10951271" cy="4929188"/>
          </a:xfrm>
        </p:spPr>
        <p:txBody>
          <a:bodyPr/>
          <a:lstStyle/>
          <a:p>
            <a:pPr>
              <a:defRPr/>
            </a:pPr>
            <a:r>
              <a:rPr lang="fr-FR" dirty="0"/>
              <a:t>Assurée par Microsoft</a:t>
            </a:r>
            <a:r>
              <a:rPr lang="fr-FR" sz="2000" dirty="0"/>
              <a:t>©</a:t>
            </a:r>
            <a:r>
              <a:rPr lang="fr-FR" dirty="0"/>
              <a:t> pour </a:t>
            </a:r>
            <a:r>
              <a:rPr lang="fr-FR" dirty="0" err="1"/>
              <a:t>Unilim</a:t>
            </a:r>
            <a:endParaRPr lang="fr-FR" dirty="0"/>
          </a:p>
          <a:p>
            <a:pPr>
              <a:defRPr/>
            </a:pPr>
            <a:endParaRPr lang="fr-FR" dirty="0"/>
          </a:p>
          <a:p>
            <a:pPr>
              <a:defRPr/>
            </a:pPr>
            <a:r>
              <a:rPr lang="fr-FR" dirty="0"/>
              <a:t>Vous pouvez l’utiliser </a:t>
            </a:r>
            <a:r>
              <a:rPr lang="fr-FR" dirty="0">
                <a:solidFill>
                  <a:schemeClr val="accent6">
                    <a:lumMod val="75000"/>
                  </a:schemeClr>
                </a:solidFill>
              </a:rPr>
              <a:t>en ligne </a:t>
            </a:r>
            <a:r>
              <a:rPr lang="fr-FR" dirty="0"/>
              <a:t>(via Biome)</a:t>
            </a:r>
          </a:p>
          <a:p>
            <a:pPr>
              <a:defRPr/>
            </a:pPr>
            <a:endParaRPr lang="fr-FR" dirty="0"/>
          </a:p>
          <a:p>
            <a:pPr>
              <a:defRPr/>
            </a:pPr>
            <a:r>
              <a:rPr lang="fr-FR" dirty="0"/>
              <a:t>Vous pouvez l’utiliser via </a:t>
            </a:r>
            <a:r>
              <a:rPr lang="fr-FR" dirty="0">
                <a:solidFill>
                  <a:schemeClr val="accent6">
                    <a:lumMod val="75000"/>
                  </a:schemeClr>
                </a:solidFill>
              </a:rPr>
              <a:t>Outlook</a:t>
            </a:r>
            <a:r>
              <a:rPr lang="fr-FR" dirty="0"/>
              <a:t> </a:t>
            </a:r>
            <a:br>
              <a:rPr lang="fr-FR" dirty="0"/>
            </a:br>
            <a:r>
              <a:rPr lang="fr-FR" dirty="0"/>
              <a:t>(installé avec la suite Microsoft Office)</a:t>
            </a:r>
            <a:br>
              <a:rPr lang="fr-FR" dirty="0"/>
            </a:br>
            <a:r>
              <a:rPr lang="fr-FR" dirty="0"/>
              <a:t>ou un autre logiciel dédié (</a:t>
            </a:r>
            <a:r>
              <a:rPr lang="fr-FR" dirty="0">
                <a:solidFill>
                  <a:schemeClr val="accent6">
                    <a:lumMod val="75000"/>
                  </a:schemeClr>
                </a:solidFill>
              </a:rPr>
              <a:t>Thunderbird</a:t>
            </a:r>
            <a:r>
              <a:rPr lang="fr-FR" dirty="0"/>
              <a:t>, </a:t>
            </a:r>
            <a:r>
              <a:rPr lang="fr-FR" dirty="0">
                <a:solidFill>
                  <a:schemeClr val="accent6">
                    <a:lumMod val="75000"/>
                  </a:schemeClr>
                </a:solidFill>
              </a:rPr>
              <a:t>Mail</a:t>
            </a:r>
            <a:r>
              <a:rPr lang="fr-FR" dirty="0"/>
              <a:t>)</a:t>
            </a:r>
          </a:p>
          <a:p>
            <a:pPr>
              <a:defRPr/>
            </a:pPr>
            <a:endParaRPr lang="fr-FR" dirty="0"/>
          </a:p>
          <a:p>
            <a:pPr>
              <a:defRPr/>
            </a:pPr>
            <a:endParaRPr lang="fr-FR" dirty="0"/>
          </a:p>
          <a:p>
            <a:pPr>
              <a:defRPr/>
            </a:pPr>
            <a:endParaRPr lang="fr-FR" dirty="0"/>
          </a:p>
          <a:p>
            <a:pPr marL="0" indent="0">
              <a:buNone/>
              <a:defRPr/>
            </a:pPr>
            <a:endParaRPr lang="fr-FR" dirty="0"/>
          </a:p>
          <a:p>
            <a:pPr>
              <a:defRPr/>
            </a:pPr>
            <a:endParaRPr lang="fr-FR" dirty="0"/>
          </a:p>
          <a:p>
            <a:pPr>
              <a:defRPr/>
            </a:pPr>
            <a:endParaRPr lang="fr-FR" dirty="0"/>
          </a:p>
          <a:p>
            <a:pPr>
              <a:defRPr/>
            </a:pPr>
            <a:endParaRPr lang="fr-FR" dirty="0"/>
          </a:p>
          <a:p>
            <a:pPr marL="0" indent="0">
              <a:buNone/>
              <a:defRPr/>
            </a:pP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0BA633ED-7087-7941-85B3-817699A55C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411413" cy="36512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GB"/>
            </a:defPPr>
            <a:lvl1pPr algn="r" defTabSz="449263" rtl="0" eaLnBrk="1" fontAlgn="base" hangingPunct="1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898989"/>
                </a:solidFill>
                <a:latin typeface="Times New Roman" panose="02020603050405020304" pitchFamily="18" charset="0"/>
                <a:ea typeface="Arial Unicode MS" pitchFamily="34" charset="-128"/>
                <a:cs typeface="Arial Unicode MS" panose="020B0604020202020204" pitchFamily="34" charset="-128"/>
              </a:defRPr>
            </a:lvl1pPr>
            <a:lvl2pPr marL="457200" algn="l" defTabSz="449263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bg1"/>
                </a:solidFill>
                <a:latin typeface="Times New Roman" panose="02020603050405020304" pitchFamily="18" charset="0"/>
                <a:ea typeface="Arial Unicode MS"/>
                <a:cs typeface="Arial Unicode MS"/>
              </a:defRPr>
            </a:lvl2pPr>
            <a:lvl3pPr marL="914400" algn="l" defTabSz="449263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bg1"/>
                </a:solidFill>
                <a:latin typeface="Times New Roman" panose="02020603050405020304" pitchFamily="18" charset="0"/>
                <a:ea typeface="Arial Unicode MS"/>
                <a:cs typeface="Arial Unicode MS"/>
              </a:defRPr>
            </a:lvl3pPr>
            <a:lvl4pPr marL="1371600" algn="l" defTabSz="449263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bg1"/>
                </a:solidFill>
                <a:latin typeface="Times New Roman" panose="02020603050405020304" pitchFamily="18" charset="0"/>
                <a:ea typeface="Arial Unicode MS"/>
                <a:cs typeface="Arial Unicode MS"/>
              </a:defRPr>
            </a:lvl4pPr>
            <a:lvl5pPr marL="1828800" algn="l" defTabSz="449263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bg1"/>
                </a:solidFill>
                <a:latin typeface="Times New Roman" panose="02020603050405020304" pitchFamily="18" charset="0"/>
                <a:ea typeface="Arial Unicode MS"/>
                <a:cs typeface="Arial Unicode M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bg1"/>
                </a:solidFill>
                <a:latin typeface="Times New Roman" panose="02020603050405020304" pitchFamily="18" charset="0"/>
                <a:ea typeface="Arial Unicode MS"/>
                <a:cs typeface="Arial Unicode M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bg1"/>
                </a:solidFill>
                <a:latin typeface="Times New Roman" panose="02020603050405020304" pitchFamily="18" charset="0"/>
                <a:ea typeface="Arial Unicode MS"/>
                <a:cs typeface="Arial Unicode M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bg1"/>
                </a:solidFill>
                <a:latin typeface="Times New Roman" panose="02020603050405020304" pitchFamily="18" charset="0"/>
                <a:ea typeface="Arial Unicode MS"/>
                <a:cs typeface="Arial Unicode M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bg1"/>
                </a:solidFill>
                <a:latin typeface="Times New Roman" panose="02020603050405020304" pitchFamily="18" charset="0"/>
                <a:ea typeface="Arial Unicode MS"/>
                <a:cs typeface="Arial Unicode MS"/>
              </a:defRPr>
            </a:lvl9pPr>
          </a:lstStyle>
          <a:p>
            <a:pPr>
              <a:defRPr/>
            </a:pPr>
            <a:fld id="{D079696D-8BC0-4B22-891F-1CD716C926CF}" type="slidenum">
              <a:rPr lang="fr-FR" altLang="fr-FR" smtClean="0"/>
              <a:pPr>
                <a:defRPr/>
              </a:pPr>
              <a:t>19</a:t>
            </a:fld>
            <a:endParaRPr lang="fr-FR" altLang="fr-FR"/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B97C7008-7AAE-354E-9AE9-32F88C7383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96973" y="971550"/>
            <a:ext cx="1541979" cy="690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14104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9FABE2C-E696-3764-4143-B10C55E7ED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Table des matières 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7A4310F-EE01-5A5F-5265-CE22BB61928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fr-FR" dirty="0"/>
              <a:t>Un environnement de travail à </a:t>
            </a:r>
            <a:r>
              <a:rPr lang="fr-FR" dirty="0" err="1"/>
              <a:t>Unilim</a:t>
            </a:r>
            <a:r>
              <a:rPr lang="fr-FR" dirty="0"/>
              <a:t> (Biome)</a:t>
            </a:r>
          </a:p>
          <a:p>
            <a:pPr marL="800100" lvl="2" indent="0">
              <a:buNone/>
            </a:pPr>
            <a:r>
              <a:rPr lang="fr-FR" dirty="0"/>
              <a:t>-</a:t>
            </a:r>
            <a:r>
              <a:rPr lang="fr-FR" sz="3000" dirty="0"/>
              <a:t> Connection</a:t>
            </a:r>
          </a:p>
          <a:p>
            <a:pPr marL="800100" lvl="2" indent="0">
              <a:buNone/>
            </a:pPr>
            <a:r>
              <a:rPr lang="fr-FR" sz="3000" dirty="0"/>
              <a:t>- Contenu</a:t>
            </a:r>
          </a:p>
          <a:p>
            <a:pPr marL="0" indent="0">
              <a:buNone/>
            </a:pPr>
            <a:endParaRPr lang="fr-FR" dirty="0"/>
          </a:p>
          <a:p>
            <a:r>
              <a:rPr lang="fr-FR" dirty="0"/>
              <a:t>Une plateforme de cours (Moodle)</a:t>
            </a:r>
          </a:p>
          <a:p>
            <a:endParaRPr lang="fr-FR" dirty="0"/>
          </a:p>
          <a:p>
            <a:r>
              <a:rPr lang="fr-FR" dirty="0"/>
              <a:t>Le service documentation de l’UL (SCD)</a:t>
            </a:r>
          </a:p>
          <a:p>
            <a:endParaRPr lang="fr-FR" dirty="0"/>
          </a:p>
          <a:p>
            <a:r>
              <a:rPr lang="fr-FR" dirty="0"/>
              <a:t>La formation au numérique en santé</a:t>
            </a:r>
          </a:p>
          <a:p>
            <a:endParaRPr lang="fr-FR" dirty="0"/>
          </a:p>
          <a:p>
            <a:r>
              <a:rPr lang="fr-FR" dirty="0"/>
              <a:t>Autres logiciels</a:t>
            </a:r>
          </a:p>
          <a:p>
            <a:pPr marL="0" indent="0">
              <a:buNone/>
            </a:pPr>
            <a:r>
              <a:rPr lang="fr-FR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304389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Titre 1">
            <a:extLst>
              <a:ext uri="{FF2B5EF4-FFF2-40B4-BE49-F238E27FC236}">
                <a16:creationId xmlns:a16="http://schemas.microsoft.com/office/drawing/2014/main" id="{326F1429-3BD3-4AF8-B529-C8855B2A85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8462" y="-246591"/>
            <a:ext cx="8229600" cy="1143000"/>
          </a:xfrm>
        </p:spPr>
        <p:txBody>
          <a:bodyPr/>
          <a:lstStyle/>
          <a:p>
            <a:r>
              <a:rPr lang="fr-FR" altLang="fr-FR" dirty="0"/>
              <a:t>La messagerie (2/3)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13BB995-D710-4CAF-9657-B9BB23EAAE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8462" y="1032402"/>
            <a:ext cx="8435124" cy="4929188"/>
          </a:xfrm>
        </p:spPr>
        <p:txBody>
          <a:bodyPr/>
          <a:lstStyle/>
          <a:p>
            <a:pPr marL="0" indent="0">
              <a:buNone/>
              <a:defRPr/>
            </a:pPr>
            <a:r>
              <a:rPr lang="fr-FR" dirty="0"/>
              <a:t>Pour l’utiliser en ligne : </a:t>
            </a:r>
            <a:r>
              <a:rPr lang="fr-FR" dirty="0">
                <a:hlinkClick r:id="rId2"/>
              </a:rPr>
              <a:t>https://biome.unilim.fr/</a:t>
            </a:r>
            <a:endParaRPr lang="fr-FR" dirty="0"/>
          </a:p>
          <a:p>
            <a:pPr marL="0" indent="0">
              <a:buNone/>
              <a:defRPr/>
            </a:pPr>
            <a:endParaRPr lang="fr-FR" dirty="0"/>
          </a:p>
          <a:p>
            <a:pPr>
              <a:defRPr/>
            </a:pPr>
            <a:endParaRPr lang="fr-FR" dirty="0"/>
          </a:p>
          <a:p>
            <a:pPr>
              <a:defRPr/>
            </a:pPr>
            <a:endParaRPr lang="fr-FR" dirty="0"/>
          </a:p>
          <a:p>
            <a:pPr>
              <a:defRPr/>
            </a:pPr>
            <a:endParaRPr lang="fr-FR" dirty="0"/>
          </a:p>
          <a:p>
            <a:pPr marL="0" indent="0">
              <a:buNone/>
              <a:defRPr/>
            </a:pPr>
            <a:endParaRPr lang="fr-FR" dirty="0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A10E55FC-448F-EE4A-A0EF-899DF3E036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60541" y="5231649"/>
            <a:ext cx="6470918" cy="593949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7375145A-A0DA-9642-B22F-314E9FD746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15955" y="1674127"/>
            <a:ext cx="3160091" cy="3496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292154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C60E38E-B1D0-A640-9D80-D0745EEDBD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La messagerie (3/3)</a:t>
            </a:r>
          </a:p>
        </p:txBody>
      </p:sp>
      <p:pic>
        <p:nvPicPr>
          <p:cNvPr id="4" name="Espace réservé du contenu 3">
            <a:extLst>
              <a:ext uri="{FF2B5EF4-FFF2-40B4-BE49-F238E27FC236}">
                <a16:creationId xmlns:a16="http://schemas.microsoft.com/office/drawing/2014/main" id="{29BC759C-20AF-B448-BA5E-6700E580D30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23392" y="1244171"/>
            <a:ext cx="9500322" cy="4870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847253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648FADBC-72A2-653A-B7B5-2B4CF78BCC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8576" y="2859305"/>
            <a:ext cx="9850534" cy="720080"/>
          </a:xfrm>
        </p:spPr>
        <p:txBody>
          <a:bodyPr>
            <a:normAutofit fontScale="90000"/>
          </a:bodyPr>
          <a:lstStyle/>
          <a:p>
            <a:pPr algn="ctr"/>
            <a:r>
              <a:rPr lang="fr-FR" dirty="0"/>
              <a:t>La plateforme de cours: </a:t>
            </a:r>
            <a:r>
              <a:rPr lang="fr-FR" dirty="0" err="1"/>
              <a:t>Ilfomer-community</a:t>
            </a:r>
            <a:r>
              <a:rPr lang="fr-FR" dirty="0"/>
              <a:t> (« Moodle »)</a:t>
            </a:r>
          </a:p>
        </p:txBody>
      </p:sp>
    </p:spTree>
    <p:extLst>
      <p:ext uri="{BB962C8B-B14F-4D97-AF65-F5344CB8AC3E}">
        <p14:creationId xmlns:p14="http://schemas.microsoft.com/office/powerpoint/2010/main" val="208566880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Titre 1">
            <a:extLst>
              <a:ext uri="{FF2B5EF4-FFF2-40B4-BE49-F238E27FC236}">
                <a16:creationId xmlns:a16="http://schemas.microsoft.com/office/drawing/2014/main" id="{A7751976-A7BF-4A54-BAAC-EC8FCD4609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0084" y="-145441"/>
            <a:ext cx="8229600" cy="1143000"/>
          </a:xfrm>
        </p:spPr>
        <p:txBody>
          <a:bodyPr/>
          <a:lstStyle/>
          <a:p>
            <a:r>
              <a:rPr lang="fr-FR" altLang="fr-FR" dirty="0"/>
              <a:t>Une plateforme de cours : (1/3)</a:t>
            </a:r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F2B829CF-D516-401A-929C-18E78C6A1B45}"/>
              </a:ext>
            </a:extLst>
          </p:cNvPr>
          <p:cNvSpPr/>
          <p:nvPr/>
        </p:nvSpPr>
        <p:spPr>
          <a:xfrm>
            <a:off x="9163317" y="1531600"/>
            <a:ext cx="1224136" cy="1224136"/>
          </a:xfrm>
          <a:prstGeom prst="ellipse">
            <a:avLst/>
          </a:prstGeom>
          <a:solidFill>
            <a:schemeClr val="accent3">
              <a:alpha val="25000"/>
            </a:schemeClr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fr-FR"/>
          </a:p>
        </p:txBody>
      </p:sp>
      <p:sp>
        <p:nvSpPr>
          <p:cNvPr id="57347" name="Espace réservé du contenu 2">
            <a:extLst>
              <a:ext uri="{FF2B5EF4-FFF2-40B4-BE49-F238E27FC236}">
                <a16:creationId xmlns:a16="http://schemas.microsoft.com/office/drawing/2014/main" id="{12CDD282-B42A-4697-9D0D-4DC5687559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81799" y="1199777"/>
            <a:ext cx="8509651" cy="4929188"/>
          </a:xfrm>
        </p:spPr>
        <p:txBody>
          <a:bodyPr>
            <a:normAutofit lnSpcReduction="10000"/>
          </a:bodyPr>
          <a:lstStyle/>
          <a:p>
            <a:r>
              <a:rPr lang="fr-FR" altLang="fr-FR" dirty="0"/>
              <a:t>Un projet de communautés</a:t>
            </a:r>
          </a:p>
          <a:p>
            <a:r>
              <a:rPr lang="fr-FR" altLang="fr-FR" dirty="0">
                <a:solidFill>
                  <a:schemeClr val="accent6">
                    <a:lumMod val="75000"/>
                  </a:schemeClr>
                </a:solidFill>
              </a:rPr>
              <a:t>La communauté de l’ILFOMER</a:t>
            </a:r>
            <a:br>
              <a:rPr lang="fr-FR" altLang="fr-FR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fr-FR" altLang="fr-FR" dirty="0">
                <a:solidFill>
                  <a:schemeClr val="accent6">
                    <a:lumMod val="75000"/>
                  </a:schemeClr>
                </a:solidFill>
                <a:hlinkClick r:id="rId2"/>
              </a:rPr>
              <a:t>https://community-ilfomer.unilim.fr/</a:t>
            </a:r>
            <a:endParaRPr lang="fr-FR" altLang="fr-FR" dirty="0">
              <a:solidFill>
                <a:schemeClr val="accent6">
                  <a:lumMod val="75000"/>
                </a:schemeClr>
              </a:solidFill>
            </a:endParaRPr>
          </a:p>
          <a:p>
            <a:r>
              <a:rPr lang="fr-FR" altLang="fr-FR" dirty="0"/>
              <a:t> Pour les infos utiles à la promotion</a:t>
            </a:r>
          </a:p>
          <a:p>
            <a:pPr lvl="1"/>
            <a:r>
              <a:rPr lang="fr-FR" altLang="fr-FR" dirty="0"/>
              <a:t> Pour aller plus loin dans le cours</a:t>
            </a:r>
          </a:p>
          <a:p>
            <a:pPr lvl="1"/>
            <a:r>
              <a:rPr lang="fr-FR" altLang="fr-FR" dirty="0"/>
              <a:t> Pour réviser</a:t>
            </a:r>
          </a:p>
          <a:p>
            <a:pPr lvl="1"/>
            <a:r>
              <a:rPr lang="fr-FR" altLang="fr-FR" dirty="0"/>
              <a:t> Pour trouver des ressources complémentaires</a:t>
            </a:r>
          </a:p>
          <a:p>
            <a:pPr lvl="1"/>
            <a:r>
              <a:rPr lang="fr-FR" altLang="fr-FR" dirty="0"/>
              <a:t> Pour remettre certains devoirs</a:t>
            </a:r>
          </a:p>
          <a:p>
            <a:pPr lvl="1"/>
            <a:r>
              <a:rPr lang="fr-FR" altLang="fr-FR" dirty="0"/>
              <a:t> Pour échanger avec les tuteurs</a:t>
            </a:r>
          </a:p>
          <a:p>
            <a:pPr lvl="1"/>
            <a:r>
              <a:rPr lang="fr-FR" altLang="fr-FR" dirty="0"/>
              <a:t>Accès à des documents administratifs</a:t>
            </a:r>
          </a:p>
          <a:p>
            <a:pPr lvl="1"/>
            <a:endParaRPr lang="fr-FR" altLang="fr-FR" dirty="0"/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67A732D5-1BCC-4B0A-827A-F6F95A6673CD}"/>
              </a:ext>
            </a:extLst>
          </p:cNvPr>
          <p:cNvSpPr/>
          <p:nvPr/>
        </p:nvSpPr>
        <p:spPr>
          <a:xfrm>
            <a:off x="9955405" y="1531600"/>
            <a:ext cx="1224136" cy="1224136"/>
          </a:xfrm>
          <a:prstGeom prst="ellipse">
            <a:avLst/>
          </a:prstGeom>
          <a:solidFill>
            <a:srgbClr val="385D8A">
              <a:alpha val="25000"/>
            </a:srgbClr>
          </a:solidFill>
          <a:ln>
            <a:solidFill>
              <a:srgbClr val="385D8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fr-FR"/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8CC99048-1749-44E1-BB66-D3C9136EE326}"/>
              </a:ext>
            </a:extLst>
          </p:cNvPr>
          <p:cNvSpPr/>
          <p:nvPr/>
        </p:nvSpPr>
        <p:spPr>
          <a:xfrm>
            <a:off x="9609845" y="2204864"/>
            <a:ext cx="1224136" cy="1224136"/>
          </a:xfrm>
          <a:prstGeom prst="ellipse">
            <a:avLst/>
          </a:prstGeom>
          <a:solidFill>
            <a:srgbClr val="B51621">
              <a:alpha val="25000"/>
            </a:srgbClr>
          </a:solidFill>
          <a:ln>
            <a:solidFill>
              <a:srgbClr val="B5162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fr-FR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BEEC5DBC-C806-4E45-929E-19F417B18DA2}"/>
              </a:ext>
            </a:extLst>
          </p:cNvPr>
          <p:cNvSpPr txBox="1"/>
          <p:nvPr/>
        </p:nvSpPr>
        <p:spPr>
          <a:xfrm>
            <a:off x="9609845" y="3368651"/>
            <a:ext cx="11304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9pPr>
          </a:lstStyle>
          <a:p>
            <a:pPr algn="ctr"/>
            <a:r>
              <a:rPr lang="fr-FR" sz="1400" dirty="0">
                <a:solidFill>
                  <a:srgbClr val="B51621"/>
                </a:solidFill>
              </a:rPr>
              <a:t>Ressources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C145A6AD-EFDD-425E-B47D-21C84123992A}"/>
              </a:ext>
            </a:extLst>
          </p:cNvPr>
          <p:cNvSpPr txBox="1"/>
          <p:nvPr/>
        </p:nvSpPr>
        <p:spPr>
          <a:xfrm rot="-1800000">
            <a:off x="8895083" y="1372316"/>
            <a:ext cx="85311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9pPr>
          </a:lstStyle>
          <a:p>
            <a:pPr algn="ctr"/>
            <a:r>
              <a:rPr lang="fr-FR" sz="1400" dirty="0">
                <a:solidFill>
                  <a:schemeClr val="accent3"/>
                </a:solidFill>
              </a:rPr>
              <a:t>Activités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49A82EB0-889E-4197-9D4C-887F6B6F1755}"/>
              </a:ext>
            </a:extLst>
          </p:cNvPr>
          <p:cNvSpPr txBox="1"/>
          <p:nvPr/>
        </p:nvSpPr>
        <p:spPr>
          <a:xfrm rot="1800000">
            <a:off x="10585982" y="1420560"/>
            <a:ext cx="98135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9pPr>
          </a:lstStyle>
          <a:p>
            <a:pPr algn="ctr"/>
            <a:r>
              <a:rPr lang="fr-FR" sz="1400" dirty="0">
                <a:solidFill>
                  <a:srgbClr val="385D8A"/>
                </a:solidFill>
              </a:rPr>
              <a:t>Échanges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4ED3484E-C48A-4F83-B520-04AF480E49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21642" y="4877147"/>
            <a:ext cx="2120092" cy="693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172714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Titre 1">
            <a:extLst>
              <a:ext uri="{FF2B5EF4-FFF2-40B4-BE49-F238E27FC236}">
                <a16:creationId xmlns:a16="http://schemas.microsoft.com/office/drawing/2014/main" id="{94251B2E-45D0-41CA-9DE6-D926F2AF3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3148" y="-178594"/>
            <a:ext cx="8229600" cy="1143000"/>
          </a:xfrm>
        </p:spPr>
        <p:txBody>
          <a:bodyPr/>
          <a:lstStyle/>
          <a:p>
            <a:r>
              <a:rPr lang="fr-FR" altLang="fr-FR" dirty="0"/>
              <a:t>Une plateforme de cours : Moodle (2/3)</a:t>
            </a:r>
          </a:p>
        </p:txBody>
      </p:sp>
      <p:sp>
        <p:nvSpPr>
          <p:cNvPr id="58371" name="Espace réservé du contenu 2">
            <a:extLst>
              <a:ext uri="{FF2B5EF4-FFF2-40B4-BE49-F238E27FC236}">
                <a16:creationId xmlns:a16="http://schemas.microsoft.com/office/drawing/2014/main" id="{7E4F8763-09E7-469C-B715-78939AB40F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81200" y="964406"/>
            <a:ext cx="8229600" cy="4929188"/>
          </a:xfrm>
        </p:spPr>
        <p:txBody>
          <a:bodyPr/>
          <a:lstStyle/>
          <a:p>
            <a:endParaRPr lang="fr-FR" altLang="fr-FR" dirty="0"/>
          </a:p>
          <a:p>
            <a:endParaRPr lang="fr-FR" altLang="fr-FR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84B7FB52-EE1B-47ED-8CEF-A513862374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9982" y="964406"/>
            <a:ext cx="8865424" cy="2935493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437F3CFB-4433-4EFA-8F82-BD8F577D5B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0887" y="3958473"/>
            <a:ext cx="8850609" cy="4160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3126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Titre 1">
            <a:extLst>
              <a:ext uri="{FF2B5EF4-FFF2-40B4-BE49-F238E27FC236}">
                <a16:creationId xmlns:a16="http://schemas.microsoft.com/office/drawing/2014/main" id="{94251B2E-45D0-41CA-9DE6-D926F2AF3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4142" y="-171450"/>
            <a:ext cx="8229600" cy="1143000"/>
          </a:xfrm>
        </p:spPr>
        <p:txBody>
          <a:bodyPr/>
          <a:lstStyle/>
          <a:p>
            <a:r>
              <a:rPr lang="fr-FR" altLang="fr-FR" dirty="0"/>
              <a:t>Une plateforme de cours : Moodle (3/3)</a:t>
            </a:r>
          </a:p>
        </p:txBody>
      </p:sp>
      <p:sp>
        <p:nvSpPr>
          <p:cNvPr id="58371" name="Espace réservé du contenu 2">
            <a:extLst>
              <a:ext uri="{FF2B5EF4-FFF2-40B4-BE49-F238E27FC236}">
                <a16:creationId xmlns:a16="http://schemas.microsoft.com/office/drawing/2014/main" id="{7E4F8763-09E7-469C-B715-78939AB40F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068909"/>
            <a:ext cx="11094720" cy="4929188"/>
          </a:xfrm>
        </p:spPr>
        <p:txBody>
          <a:bodyPr/>
          <a:lstStyle/>
          <a:p>
            <a:endParaRPr lang="fr-FR" altLang="fr-FR" dirty="0"/>
          </a:p>
          <a:p>
            <a:r>
              <a:rPr lang="fr-FR" altLang="fr-FR" dirty="0"/>
              <a:t>Une éthique professionnelle !</a:t>
            </a:r>
          </a:p>
          <a:p>
            <a:endParaRPr lang="fr-FR" altLang="fr-FR" dirty="0"/>
          </a:p>
          <a:p>
            <a:r>
              <a:rPr lang="fr-FR" altLang="fr-FR" dirty="0"/>
              <a:t>Attention au plagiat… qui peut vous conduire jusqu’au conseil disciplinaire.</a:t>
            </a:r>
            <a:br>
              <a:rPr lang="fr-FR" altLang="fr-FR" dirty="0"/>
            </a:br>
            <a:endParaRPr lang="fr-FR" altLang="fr-FR" dirty="0"/>
          </a:p>
          <a:p>
            <a:r>
              <a:rPr lang="fr-FR" altLang="fr-FR" dirty="0"/>
              <a:t>Un outil :</a:t>
            </a:r>
            <a:br>
              <a:rPr lang="fr-FR" altLang="fr-FR" dirty="0"/>
            </a:br>
            <a:r>
              <a:rPr lang="fr-FR" altLang="fr-FR" dirty="0"/>
              <a:t> ??</a:t>
            </a:r>
          </a:p>
          <a:p>
            <a:endParaRPr lang="fr-FR" altLang="fr-FR" dirty="0"/>
          </a:p>
        </p:txBody>
      </p:sp>
      <p:pic>
        <p:nvPicPr>
          <p:cNvPr id="58372" name="Image 3">
            <a:extLst>
              <a:ext uri="{FF2B5EF4-FFF2-40B4-BE49-F238E27FC236}">
                <a16:creationId xmlns:a16="http://schemas.microsoft.com/office/drawing/2014/main" id="{76412585-0247-4018-AA61-CC396E34D6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8269" y="4602328"/>
            <a:ext cx="394335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2357825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648FADBC-72A2-653A-B7B5-2B4CF78BCC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8576" y="2859305"/>
            <a:ext cx="10363200" cy="720080"/>
          </a:xfrm>
        </p:spPr>
        <p:txBody>
          <a:bodyPr/>
          <a:lstStyle/>
          <a:p>
            <a:r>
              <a:rPr lang="fr-FR" dirty="0"/>
              <a:t>Le service documentation de l’UL</a:t>
            </a:r>
          </a:p>
        </p:txBody>
      </p:sp>
    </p:spTree>
    <p:extLst>
      <p:ext uri="{BB962C8B-B14F-4D97-AF65-F5344CB8AC3E}">
        <p14:creationId xmlns:p14="http://schemas.microsoft.com/office/powerpoint/2010/main" val="101037808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Titre 1">
            <a:extLst>
              <a:ext uri="{FF2B5EF4-FFF2-40B4-BE49-F238E27FC236}">
                <a16:creationId xmlns:a16="http://schemas.microsoft.com/office/drawing/2014/main" id="{1DCA146C-BC85-474E-87B6-4C9EF75887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97075" y="-142875"/>
            <a:ext cx="8229600" cy="1143000"/>
          </a:xfrm>
        </p:spPr>
        <p:txBody>
          <a:bodyPr/>
          <a:lstStyle/>
          <a:p>
            <a:r>
              <a:rPr lang="fr-FR" altLang="fr-FR" dirty="0"/>
              <a:t>Des ressources documentaires</a:t>
            </a:r>
          </a:p>
        </p:txBody>
      </p:sp>
      <p:sp>
        <p:nvSpPr>
          <p:cNvPr id="56323" name="Espace réservé du contenu 2">
            <a:extLst>
              <a:ext uri="{FF2B5EF4-FFF2-40B4-BE49-F238E27FC236}">
                <a16:creationId xmlns:a16="http://schemas.microsoft.com/office/drawing/2014/main" id="{4B4DF5D5-911E-4650-A372-DA9B206BD5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6700" y="1000125"/>
            <a:ext cx="11772900" cy="492918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altLang="fr-FR" sz="2400" dirty="0"/>
              <a:t>Accessibles à partir de Biome ou directement sur le site du SCD (Service Commun de la Documentation) : </a:t>
            </a:r>
            <a:r>
              <a:rPr lang="fr-FR" altLang="fr-FR" sz="2400" dirty="0">
                <a:hlinkClick r:id="rId3"/>
              </a:rPr>
              <a:t>https://www.unilim.fr/scd/</a:t>
            </a:r>
            <a:endParaRPr lang="fr-FR" altLang="fr-FR" sz="2400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6F5E6D2-869E-4162-8AF5-77E7230059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48516" y="1702670"/>
            <a:ext cx="8510359" cy="5061924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>
            <a:extLst>
              <a:ext uri="{FF2B5EF4-FFF2-40B4-BE49-F238E27FC236}">
                <a16:creationId xmlns:a16="http://schemas.microsoft.com/office/drawing/2014/main" id="{81200F52-1F2A-0C4D-A317-DF7CECC4A5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-127047"/>
            <a:ext cx="8676456" cy="1143000"/>
          </a:xfrm>
        </p:spPr>
        <p:txBody>
          <a:bodyPr/>
          <a:lstStyle/>
          <a:p>
            <a:r>
              <a:rPr lang="fr-FR" dirty="0"/>
              <a:t>SCD </a:t>
            </a:r>
            <a:r>
              <a:rPr lang="fr-FR" dirty="0" err="1"/>
              <a:t>unilim</a:t>
            </a:r>
            <a:endParaRPr lang="fr-FR" dirty="0"/>
          </a:p>
        </p:txBody>
      </p:sp>
      <p:pic>
        <p:nvPicPr>
          <p:cNvPr id="2050" name="Picture 2" descr="Accueil - Service Commun de la Documentation">
            <a:extLst>
              <a:ext uri="{FF2B5EF4-FFF2-40B4-BE49-F238E27FC236}">
                <a16:creationId xmlns:a16="http://schemas.microsoft.com/office/drawing/2014/main" id="{DC37A5FD-4C8B-63FE-5EA6-0B521CE4C5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13" y="1803752"/>
            <a:ext cx="4572000" cy="495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080A1B1D-65E1-A43C-BBC5-A349EA34B541}"/>
              </a:ext>
            </a:extLst>
          </p:cNvPr>
          <p:cNvSpPr txBox="1"/>
          <p:nvPr/>
        </p:nvSpPr>
        <p:spPr>
          <a:xfrm>
            <a:off x="509530" y="2795135"/>
            <a:ext cx="291846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dirty="0"/>
              <a:t>https://</a:t>
            </a:r>
            <a:r>
              <a:rPr lang="fr-FR" dirty="0" err="1"/>
              <a:t>www.unilim.fr</a:t>
            </a:r>
            <a:r>
              <a:rPr lang="fr-FR" dirty="0"/>
              <a:t>/</a:t>
            </a:r>
            <a:r>
              <a:rPr lang="fr-FR" dirty="0" err="1"/>
              <a:t>scd</a:t>
            </a:r>
            <a:r>
              <a:rPr lang="fr-FR" dirty="0"/>
              <a:t>/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DE199028-1CAA-7F47-CDE9-AA9DA3BEAD1E}"/>
              </a:ext>
            </a:extLst>
          </p:cNvPr>
          <p:cNvSpPr txBox="1"/>
          <p:nvPr/>
        </p:nvSpPr>
        <p:spPr>
          <a:xfrm>
            <a:off x="1921464" y="5730666"/>
            <a:ext cx="53270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Site pour accéder à des ressources pédagogiques</a:t>
            </a:r>
          </a:p>
        </p:txBody>
      </p:sp>
      <p:sp>
        <p:nvSpPr>
          <p:cNvPr id="11" name="Flèche vers la droite 10">
            <a:extLst>
              <a:ext uri="{FF2B5EF4-FFF2-40B4-BE49-F238E27FC236}">
                <a16:creationId xmlns:a16="http://schemas.microsoft.com/office/drawing/2014/main" id="{0DE70F8F-52DE-00F2-DA8F-3C93C563069F}"/>
              </a:ext>
            </a:extLst>
          </p:cNvPr>
          <p:cNvSpPr/>
          <p:nvPr/>
        </p:nvSpPr>
        <p:spPr>
          <a:xfrm>
            <a:off x="609600" y="5674713"/>
            <a:ext cx="978408" cy="484632"/>
          </a:xfrm>
          <a:prstGeom prst="rightArrow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19043980-1890-424F-AB3B-0BD2BCC271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7371" y="35052"/>
            <a:ext cx="7228409" cy="5118746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B727122B-AAE7-402F-B7E2-C7F243DA058C}"/>
              </a:ext>
            </a:extLst>
          </p:cNvPr>
          <p:cNvSpPr txBox="1"/>
          <p:nvPr/>
        </p:nvSpPr>
        <p:spPr>
          <a:xfrm>
            <a:off x="9852660" y="5090288"/>
            <a:ext cx="19928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et bien d’autres…</a:t>
            </a:r>
          </a:p>
        </p:txBody>
      </p:sp>
    </p:spTree>
    <p:extLst>
      <p:ext uri="{BB962C8B-B14F-4D97-AF65-F5344CB8AC3E}">
        <p14:creationId xmlns:p14="http://schemas.microsoft.com/office/powerpoint/2010/main" val="277778326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648FADBC-72A2-653A-B7B5-2B4CF78BCC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8576" y="2859305"/>
            <a:ext cx="10363200" cy="720080"/>
          </a:xfrm>
        </p:spPr>
        <p:txBody>
          <a:bodyPr>
            <a:normAutofit/>
          </a:bodyPr>
          <a:lstStyle/>
          <a:p>
            <a:r>
              <a:rPr lang="fr-FR" dirty="0"/>
              <a:t>La formation au numérique en santé</a:t>
            </a:r>
          </a:p>
        </p:txBody>
      </p:sp>
    </p:spTree>
    <p:extLst>
      <p:ext uri="{BB962C8B-B14F-4D97-AF65-F5344CB8AC3E}">
        <p14:creationId xmlns:p14="http://schemas.microsoft.com/office/powerpoint/2010/main" val="13204012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648FADBC-72A2-653A-B7B5-2B4CF78BCC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8576" y="2859305"/>
            <a:ext cx="10363200" cy="720080"/>
          </a:xfrm>
        </p:spPr>
        <p:txBody>
          <a:bodyPr>
            <a:normAutofit fontScale="90000"/>
          </a:bodyPr>
          <a:lstStyle/>
          <a:p>
            <a:r>
              <a:rPr lang="fr-FR" dirty="0"/>
              <a:t>L’environnement numérique de travail (Biome)</a:t>
            </a:r>
          </a:p>
        </p:txBody>
      </p:sp>
    </p:spTree>
    <p:extLst>
      <p:ext uri="{BB962C8B-B14F-4D97-AF65-F5344CB8AC3E}">
        <p14:creationId xmlns:p14="http://schemas.microsoft.com/office/powerpoint/2010/main" val="292187277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F5954E8-FCB3-4D4C-AC8A-1EB3211A8A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Numérique en santé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5E0901D-95FD-4F10-BB5E-F6BA8C3E45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971601"/>
            <a:ext cx="10972800" cy="5154564"/>
          </a:xfrm>
        </p:spPr>
        <p:txBody>
          <a:bodyPr>
            <a:normAutofit lnSpcReduction="10000"/>
          </a:bodyPr>
          <a:lstStyle/>
          <a:p>
            <a:r>
              <a:rPr lang="fr-FR" sz="2800" dirty="0"/>
              <a:t>Les décrets du 10 novembre 2022 instaurent pour tous les étudiants en sante,  un socle commun de compétences numérique en santé. </a:t>
            </a:r>
          </a:p>
          <a:p>
            <a:endParaRPr lang="fr-FR" sz="2000" dirty="0"/>
          </a:p>
          <a:p>
            <a:r>
              <a:rPr lang="fr-FR" sz="2800" u="sng" dirty="0"/>
              <a:t>Objectifs:</a:t>
            </a:r>
          </a:p>
          <a:p>
            <a:pPr marL="0" indent="0">
              <a:buNone/>
            </a:pPr>
            <a:endParaRPr lang="fr-FR" sz="1200" dirty="0"/>
          </a:p>
          <a:p>
            <a:pPr marL="400050" lvl="1" indent="0">
              <a:buNone/>
            </a:pPr>
            <a:r>
              <a:rPr lang="fr-FR" sz="2000" dirty="0"/>
              <a:t>-   </a:t>
            </a:r>
            <a:r>
              <a:rPr lang="fr-FR" sz="2400" dirty="0"/>
              <a:t>appréhender les enjeux liés à la santé numérique</a:t>
            </a:r>
          </a:p>
          <a:p>
            <a:pPr lvl="1">
              <a:buFontTx/>
              <a:buChar char="-"/>
            </a:pPr>
            <a:endParaRPr lang="fr-FR" sz="2400" dirty="0"/>
          </a:p>
          <a:p>
            <a:pPr lvl="1">
              <a:buFontTx/>
              <a:buChar char="-"/>
            </a:pPr>
            <a:r>
              <a:rPr lang="fr-FR" sz="2400" dirty="0"/>
              <a:t>acquérir les connaissances et compétences nécessaires pour travailler dans un contexte de digitalisation de l’exercice</a:t>
            </a:r>
          </a:p>
          <a:p>
            <a:pPr lvl="1">
              <a:buFontTx/>
              <a:buChar char="-"/>
            </a:pPr>
            <a:endParaRPr lang="fr-FR" sz="2400" dirty="0"/>
          </a:p>
          <a:p>
            <a:pPr lvl="1">
              <a:buFontTx/>
              <a:buChar char="-"/>
            </a:pPr>
            <a:r>
              <a:rPr lang="fr-FR" sz="2400" dirty="0"/>
              <a:t>intégrer le numérique en santé dans l’exercice des professionnels de santé.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75678106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F5954E8-FCB3-4D4C-AC8A-1EB3211A8A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Numérique en santé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5E0901D-95FD-4F10-BB5E-F6BA8C3E45C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r-FR" dirty="0"/>
              <a:t> </a:t>
            </a:r>
            <a:r>
              <a:rPr lang="fr-FR" sz="2800" dirty="0"/>
              <a:t>La formation au numérique en santé est organisée en 5 domaines de connaissances et compétences:</a:t>
            </a:r>
          </a:p>
          <a:p>
            <a:endParaRPr lang="fr-FR" sz="1200" dirty="0"/>
          </a:p>
          <a:p>
            <a:pPr marL="800100" lvl="2" indent="0">
              <a:lnSpc>
                <a:spcPct val="150000"/>
              </a:lnSpc>
              <a:buNone/>
            </a:pPr>
            <a:r>
              <a:rPr lang="fr-FR" dirty="0"/>
              <a:t> 1. Les données de santé.</a:t>
            </a:r>
          </a:p>
          <a:p>
            <a:pPr marL="800100" lvl="2" indent="0">
              <a:lnSpc>
                <a:spcPct val="150000"/>
              </a:lnSpc>
              <a:buNone/>
            </a:pPr>
            <a:r>
              <a:rPr lang="fr-FR" dirty="0"/>
              <a:t> 2. La cybersécurité en santé. </a:t>
            </a:r>
          </a:p>
          <a:p>
            <a:pPr marL="800100" lvl="2" indent="0">
              <a:lnSpc>
                <a:spcPct val="150000"/>
              </a:lnSpc>
              <a:buNone/>
            </a:pPr>
            <a:r>
              <a:rPr lang="fr-FR" dirty="0"/>
              <a:t>3. La communication en santé.</a:t>
            </a:r>
          </a:p>
          <a:p>
            <a:pPr marL="800100" lvl="2" indent="0">
              <a:lnSpc>
                <a:spcPct val="150000"/>
              </a:lnSpc>
              <a:buNone/>
            </a:pPr>
            <a:r>
              <a:rPr lang="fr-FR" dirty="0"/>
              <a:t> 4. Les outils numériques en santé. </a:t>
            </a:r>
          </a:p>
          <a:p>
            <a:pPr marL="800100" lvl="2" indent="0">
              <a:lnSpc>
                <a:spcPct val="150000"/>
              </a:lnSpc>
              <a:buNone/>
            </a:pPr>
            <a:r>
              <a:rPr lang="fr-FR" dirty="0"/>
              <a:t>5. La télésanté. 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68318449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F5954E8-FCB3-4D4C-AC8A-1EB3211A8A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Numérique en santé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5E0901D-95FD-4F10-BB5E-F6BA8C3E45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078" y="837568"/>
            <a:ext cx="7777316" cy="1733260"/>
          </a:xfrm>
        </p:spPr>
        <p:txBody>
          <a:bodyPr>
            <a:normAutofit/>
          </a:bodyPr>
          <a:lstStyle/>
          <a:p>
            <a:r>
              <a:rPr lang="fr-FR" sz="2400" dirty="0"/>
              <a:t> A l’UL, la formation initiale des étudiants en santé est assurée par le Campus Numérique en Santé :			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99E3B143-8B42-4FC2-AD43-362C504E95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13174" y="895235"/>
            <a:ext cx="3444978" cy="1337462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C193B218-C87B-4F22-91CE-428D7F1C6CDE}"/>
              </a:ext>
            </a:extLst>
          </p:cNvPr>
          <p:cNvSpPr txBox="1"/>
          <p:nvPr/>
        </p:nvSpPr>
        <p:spPr>
          <a:xfrm>
            <a:off x="1571019" y="1739831"/>
            <a:ext cx="49713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dirty="0">
                <a:hlinkClick r:id="rId3"/>
              </a:rPr>
              <a:t>https://campus.cinergesante.fr/</a:t>
            </a:r>
            <a:endParaRPr lang="fr-FR" sz="2400" dirty="0"/>
          </a:p>
          <a:p>
            <a:pPr algn="ctr"/>
            <a:endParaRPr lang="fr-FR" sz="2400" dirty="0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F1010498-CB93-4273-997B-67DA7B2ED112}"/>
              </a:ext>
            </a:extLst>
          </p:cNvPr>
          <p:cNvSpPr txBox="1"/>
          <p:nvPr/>
        </p:nvSpPr>
        <p:spPr>
          <a:xfrm>
            <a:off x="362838" y="2435538"/>
            <a:ext cx="11612852" cy="35843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2200" dirty="0"/>
              <a:t>28 heures  et 2 </a:t>
            </a:r>
            <a:r>
              <a:rPr lang="fr-FR" sz="2200" dirty="0" err="1"/>
              <a:t>ects</a:t>
            </a:r>
            <a:r>
              <a:rPr lang="fr-FR" sz="2200" dirty="0"/>
              <a:t> seront  consacrées à ce socle de compétences: Capsules pédagogiques interactives, Séances de simulation, immersion en réalité virtuelle, jeux sérieux, parcours adaptés.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2200" dirty="0"/>
              <a:t>Il est réparti différemment selon les formations, mais toujours  en autoformation en ligne (Moodle).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2200" dirty="0"/>
              <a:t>Sa validation de fera en présentiel à l’ILFOMER. (CT ou CC)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2200" dirty="0"/>
              <a:t>Au plus tard lors de la troisième année de formation.</a:t>
            </a:r>
          </a:p>
        </p:txBody>
      </p:sp>
    </p:spTree>
    <p:extLst>
      <p:ext uri="{BB962C8B-B14F-4D97-AF65-F5344CB8AC3E}">
        <p14:creationId xmlns:p14="http://schemas.microsoft.com/office/powerpoint/2010/main" val="10617300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648FADBC-72A2-653A-B7B5-2B4CF78BCC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28800" y="2976871"/>
            <a:ext cx="10363200" cy="720080"/>
          </a:xfrm>
        </p:spPr>
        <p:txBody>
          <a:bodyPr/>
          <a:lstStyle/>
          <a:p>
            <a:r>
              <a:rPr lang="fr-FR" dirty="0"/>
              <a:t>Autres logiciels/sites</a:t>
            </a:r>
          </a:p>
        </p:txBody>
      </p:sp>
    </p:spTree>
    <p:extLst>
      <p:ext uri="{BB962C8B-B14F-4D97-AF65-F5344CB8AC3E}">
        <p14:creationId xmlns:p14="http://schemas.microsoft.com/office/powerpoint/2010/main" val="57533231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>
            <a:extLst>
              <a:ext uri="{FF2B5EF4-FFF2-40B4-BE49-F238E27FC236}">
                <a16:creationId xmlns:a16="http://schemas.microsoft.com/office/drawing/2014/main" id="{81200F52-1F2A-0C4D-A317-DF7CECC4A5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-127047"/>
            <a:ext cx="8676456" cy="1143000"/>
          </a:xfrm>
        </p:spPr>
        <p:txBody>
          <a:bodyPr/>
          <a:lstStyle/>
          <a:p>
            <a:r>
              <a:rPr lang="fr-FR" dirty="0"/>
              <a:t>Suite microsoft 365</a:t>
            </a:r>
          </a:p>
        </p:txBody>
      </p:sp>
      <p:pic>
        <p:nvPicPr>
          <p:cNvPr id="5122" name="Picture 2" descr="Comment partager votre abonnement Microsoft 365 Famille ? | Diivii.com">
            <a:extLst>
              <a:ext uri="{FF2B5EF4-FFF2-40B4-BE49-F238E27FC236}">
                <a16:creationId xmlns:a16="http://schemas.microsoft.com/office/drawing/2014/main" id="{D9632D3E-BD8F-05B7-0814-1A84B06D7D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527" y="1725023"/>
            <a:ext cx="3492500" cy="233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52BD37E9-444A-F83B-E836-351F6129E85C}"/>
              </a:ext>
            </a:extLst>
          </p:cNvPr>
          <p:cNvSpPr txBox="1"/>
          <p:nvPr/>
        </p:nvSpPr>
        <p:spPr>
          <a:xfrm>
            <a:off x="4947828" y="1877760"/>
            <a:ext cx="3920945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Word, PPT et Excel : outils de travail</a:t>
            </a:r>
          </a:p>
          <a:p>
            <a:endParaRPr lang="fr-FR" dirty="0"/>
          </a:p>
          <a:p>
            <a:r>
              <a:rPr lang="fr-FR" dirty="0"/>
              <a:t>One Note : outil d’organisation</a:t>
            </a:r>
          </a:p>
          <a:p>
            <a:endParaRPr lang="fr-FR" dirty="0"/>
          </a:p>
          <a:p>
            <a:r>
              <a:rPr lang="fr-FR" dirty="0"/>
              <a:t>Teams : outil de communication</a:t>
            </a:r>
          </a:p>
          <a:p>
            <a:endParaRPr lang="fr-FR" dirty="0"/>
          </a:p>
          <a:p>
            <a:r>
              <a:rPr lang="fr-FR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0564189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CAE34E3-B425-60B2-EF04-3F7CB8B562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BBB </a:t>
            </a:r>
            <a:r>
              <a:rPr lang="fr-FR" dirty="0" err="1"/>
              <a:t>unilim</a:t>
            </a:r>
            <a:endParaRPr lang="fr-FR" dirty="0"/>
          </a:p>
        </p:txBody>
      </p:sp>
      <p:pic>
        <p:nvPicPr>
          <p:cNvPr id="8194" name="Picture 2" descr="BigBlueButton Plus – Adoptez cette extension pour 🦊 Firefox (fr)">
            <a:extLst>
              <a:ext uri="{FF2B5EF4-FFF2-40B4-BE49-F238E27FC236}">
                <a16:creationId xmlns:a16="http://schemas.microsoft.com/office/drawing/2014/main" id="{2FC7810C-8673-6C1A-1C51-AA1D3F831E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9514" y="1867988"/>
            <a:ext cx="32004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Big Blue Button - Edunao">
            <a:extLst>
              <a:ext uri="{FF2B5EF4-FFF2-40B4-BE49-F238E27FC236}">
                <a16:creationId xmlns:a16="http://schemas.microsoft.com/office/drawing/2014/main" id="{191A4F45-7A3C-A0C2-872E-82129E669B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01" y="850718"/>
            <a:ext cx="28575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CA297357-937C-DCC0-0A7E-20162D90D15F}"/>
              </a:ext>
            </a:extLst>
          </p:cNvPr>
          <p:cNvSpPr txBox="1"/>
          <p:nvPr/>
        </p:nvSpPr>
        <p:spPr>
          <a:xfrm>
            <a:off x="829491" y="4235274"/>
            <a:ext cx="610035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dirty="0"/>
              <a:t>https://</a:t>
            </a:r>
            <a:r>
              <a:rPr lang="fr-FR" dirty="0" err="1"/>
              <a:t>bbb.unilim.fr</a:t>
            </a:r>
            <a:endParaRPr lang="fr-FR" dirty="0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A2213576-07AE-9081-B250-90EC9989ECEA}"/>
              </a:ext>
            </a:extLst>
          </p:cNvPr>
          <p:cNvSpPr txBox="1"/>
          <p:nvPr/>
        </p:nvSpPr>
        <p:spPr>
          <a:xfrm>
            <a:off x="8307579" y="2826322"/>
            <a:ext cx="37369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Logiciel de visioconférence de l’UL</a:t>
            </a:r>
          </a:p>
        </p:txBody>
      </p:sp>
      <p:sp>
        <p:nvSpPr>
          <p:cNvPr id="7" name="Flèche vers la droite 6">
            <a:extLst>
              <a:ext uri="{FF2B5EF4-FFF2-40B4-BE49-F238E27FC236}">
                <a16:creationId xmlns:a16="http://schemas.microsoft.com/office/drawing/2014/main" id="{8D70DAF1-9B87-DDF6-6867-2467739DFDE2}"/>
              </a:ext>
            </a:extLst>
          </p:cNvPr>
          <p:cNvSpPr/>
          <p:nvPr/>
        </p:nvSpPr>
        <p:spPr>
          <a:xfrm>
            <a:off x="6929845" y="2768672"/>
            <a:ext cx="978408" cy="484632"/>
          </a:xfrm>
          <a:prstGeom prst="rightArrow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402999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DDEB520-CA17-DE0E-7443-41941346EB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Carte mentale - </a:t>
            </a:r>
            <a:r>
              <a:rPr lang="fr-FR" dirty="0" err="1"/>
              <a:t>cmaptool</a:t>
            </a:r>
            <a:r>
              <a:rPr lang="fr-FR" dirty="0"/>
              <a:t> </a:t>
            </a:r>
          </a:p>
        </p:txBody>
      </p:sp>
      <p:pic>
        <p:nvPicPr>
          <p:cNvPr id="7170" name="Picture 2" descr="Les cartes conceptuelles : des outils efficaces pour comprendre un concept  en profondeur (différentes des Mind Maps)">
            <a:extLst>
              <a:ext uri="{FF2B5EF4-FFF2-40B4-BE49-F238E27FC236}">
                <a16:creationId xmlns:a16="http://schemas.microsoft.com/office/drawing/2014/main" id="{8A397922-9EE3-6CBB-1F31-3A7720A47F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065" y="1714500"/>
            <a:ext cx="5722938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53F81546-E306-B8D3-CD13-96059743CD04}"/>
              </a:ext>
            </a:extLst>
          </p:cNvPr>
          <p:cNvSpPr txBox="1"/>
          <p:nvPr/>
        </p:nvSpPr>
        <p:spPr>
          <a:xfrm>
            <a:off x="5968003" y="3447550"/>
            <a:ext cx="5892952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dirty="0"/>
              <a:t>Outil de travail pour réaliser un brainstorming</a:t>
            </a:r>
          </a:p>
          <a:p>
            <a:pPr algn="r"/>
            <a:endParaRPr lang="fr-FR" dirty="0"/>
          </a:p>
          <a:p>
            <a:pPr algn="r"/>
            <a:r>
              <a:rPr lang="fr-FR" sz="1400" dirty="0">
                <a:hlinkClick r:id="rId3"/>
              </a:rPr>
              <a:t>mailto:https://cmaptools.fr.softonic.com/telecharger?ex=RAMP-2081.4</a:t>
            </a:r>
            <a:endParaRPr lang="fr-FR" sz="1400" dirty="0"/>
          </a:p>
          <a:p>
            <a:pPr algn="r"/>
            <a:endParaRPr lang="fr-FR" dirty="0"/>
          </a:p>
        </p:txBody>
      </p:sp>
      <p:sp>
        <p:nvSpPr>
          <p:cNvPr id="8" name="Flèche vers la droite 7">
            <a:extLst>
              <a:ext uri="{FF2B5EF4-FFF2-40B4-BE49-F238E27FC236}">
                <a16:creationId xmlns:a16="http://schemas.microsoft.com/office/drawing/2014/main" id="{9FCC7D01-AC7C-D948-208F-3D35036BDD46}"/>
              </a:ext>
            </a:extLst>
          </p:cNvPr>
          <p:cNvSpPr/>
          <p:nvPr/>
        </p:nvSpPr>
        <p:spPr>
          <a:xfrm>
            <a:off x="6138018" y="3371350"/>
            <a:ext cx="978408" cy="484632"/>
          </a:xfrm>
          <a:prstGeom prst="rightArrow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3067786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75DDB0B-FBCC-3AE1-845F-D7C037204B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Logiciel de dessin – </a:t>
            </a:r>
            <a:r>
              <a:rPr lang="fr-FR" dirty="0" err="1"/>
              <a:t>draw.io</a:t>
            </a:r>
            <a:r>
              <a:rPr lang="fr-FR" dirty="0"/>
              <a:t> </a:t>
            </a:r>
          </a:p>
        </p:txBody>
      </p:sp>
      <p:sp>
        <p:nvSpPr>
          <p:cNvPr id="5" name="ZoneTexte 4">
            <a:hlinkClick r:id="rId2"/>
            <a:extLst>
              <a:ext uri="{FF2B5EF4-FFF2-40B4-BE49-F238E27FC236}">
                <a16:creationId xmlns:a16="http://schemas.microsoft.com/office/drawing/2014/main" id="{79051CD4-072D-E34E-0DB5-B1D47E578910}"/>
              </a:ext>
            </a:extLst>
          </p:cNvPr>
          <p:cNvSpPr txBox="1"/>
          <p:nvPr/>
        </p:nvSpPr>
        <p:spPr>
          <a:xfrm>
            <a:off x="777240" y="4491774"/>
            <a:ext cx="610035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dirty="0">
                <a:hlinkClick r:id="rId2"/>
              </a:rPr>
              <a:t>https://app.diagrams.net/</a:t>
            </a:r>
            <a:endParaRPr lang="fr-FR" dirty="0"/>
          </a:p>
        </p:txBody>
      </p:sp>
      <p:pic>
        <p:nvPicPr>
          <p:cNvPr id="6146" name="Picture 2" descr="Diagram Software and Flowchart Maker">
            <a:extLst>
              <a:ext uri="{FF2B5EF4-FFF2-40B4-BE49-F238E27FC236}">
                <a16:creationId xmlns:a16="http://schemas.microsoft.com/office/drawing/2014/main" id="{AE380B0A-D637-2174-BC1A-197FEF1334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612" y="1240972"/>
            <a:ext cx="4004853" cy="2583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Diagram Software and Flowchart Maker">
            <a:extLst>
              <a:ext uri="{FF2B5EF4-FFF2-40B4-BE49-F238E27FC236}">
                <a16:creationId xmlns:a16="http://schemas.microsoft.com/office/drawing/2014/main" id="{CDD7FC2D-D924-C917-1136-C26814185C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3055" y="1507383"/>
            <a:ext cx="6591642" cy="3369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6840C461-5F45-156F-128D-36384409A3C6}"/>
              </a:ext>
            </a:extLst>
          </p:cNvPr>
          <p:cNvSpPr txBox="1"/>
          <p:nvPr/>
        </p:nvSpPr>
        <p:spPr>
          <a:xfrm>
            <a:off x="4306029" y="4981285"/>
            <a:ext cx="70082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Logiciel gratuit pour faire des dessins/illustrations pour des travaux </a:t>
            </a:r>
          </a:p>
        </p:txBody>
      </p:sp>
      <p:sp>
        <p:nvSpPr>
          <p:cNvPr id="7" name="Flèche vers la droite 6">
            <a:extLst>
              <a:ext uri="{FF2B5EF4-FFF2-40B4-BE49-F238E27FC236}">
                <a16:creationId xmlns:a16="http://schemas.microsoft.com/office/drawing/2014/main" id="{5C941920-AB7A-C7E5-CC39-7DD94112667F}"/>
              </a:ext>
            </a:extLst>
          </p:cNvPr>
          <p:cNvSpPr/>
          <p:nvPr/>
        </p:nvSpPr>
        <p:spPr>
          <a:xfrm>
            <a:off x="2588295" y="5038200"/>
            <a:ext cx="978408" cy="484632"/>
          </a:xfrm>
          <a:prstGeom prst="rightArrow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1668265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Espace réservé du contenu 6">
            <a:extLst>
              <a:ext uri="{FF2B5EF4-FFF2-40B4-BE49-F238E27FC236}">
                <a16:creationId xmlns:a16="http://schemas.microsoft.com/office/drawing/2014/main" id="{2211FF14-81C3-4E18-A4CB-0E8BCCF3A8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90352" y="1320037"/>
            <a:ext cx="5263996" cy="3839460"/>
          </a:xfrm>
          <a:prstGeom prst="rect">
            <a:avLst/>
          </a:prstGeom>
          <a:noFill/>
        </p:spPr>
      </p:pic>
      <p:sp>
        <p:nvSpPr>
          <p:cNvPr id="4" name="Titre 3"/>
          <p:cNvSpPr>
            <a:spLocks noGrp="1"/>
          </p:cNvSpPr>
          <p:nvPr>
            <p:ph type="title"/>
          </p:nvPr>
        </p:nvSpPr>
        <p:spPr>
          <a:xfrm>
            <a:off x="5951984" y="5975478"/>
            <a:ext cx="4454252" cy="477858"/>
          </a:xfrm>
        </p:spPr>
        <p:txBody>
          <a:bodyPr>
            <a:normAutofit/>
          </a:bodyPr>
          <a:lstStyle/>
          <a:p>
            <a:pPr algn="r"/>
            <a:r>
              <a:rPr lang="fr-FR" sz="2400" dirty="0"/>
              <a:t>Merci de votre attention….!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31160CB-695A-4E45-9854-7E286E8363E4}"/>
              </a:ext>
            </a:extLst>
          </p:cNvPr>
          <p:cNvSpPr/>
          <p:nvPr/>
        </p:nvSpPr>
        <p:spPr>
          <a:xfrm>
            <a:off x="1927548" y="169065"/>
            <a:ext cx="847868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2800" b="1" dirty="0">
                <a:solidFill>
                  <a:prstClr val="white"/>
                </a:solidFill>
                <a:ea typeface="+mj-ea"/>
                <a:cs typeface="+mj-cs"/>
              </a:rPr>
              <a:t>Retrouvez toute l’actualité de votre institut </a:t>
            </a:r>
          </a:p>
          <a:p>
            <a:pPr algn="ctr"/>
            <a:r>
              <a:rPr lang="fr-FR" sz="2800" b="1" dirty="0">
                <a:solidFill>
                  <a:prstClr val="white"/>
                </a:solidFill>
                <a:ea typeface="+mj-ea"/>
                <a:cs typeface="+mj-cs"/>
              </a:rPr>
              <a:t>sur son site internet et ses réseaux sociaux </a:t>
            </a:r>
            <a:endParaRPr lang="fr-FR" sz="2800" dirty="0"/>
          </a:p>
        </p:txBody>
      </p:sp>
      <p:sp>
        <p:nvSpPr>
          <p:cNvPr id="7" name="Espace réservé du texte 3">
            <a:extLst>
              <a:ext uri="{FF2B5EF4-FFF2-40B4-BE49-F238E27FC236}">
                <a16:creationId xmlns:a16="http://schemas.microsoft.com/office/drawing/2014/main" id="{BCCAB593-CE8C-4AE9-8D29-664BB68EC8F2}"/>
              </a:ext>
            </a:extLst>
          </p:cNvPr>
          <p:cNvSpPr txBox="1">
            <a:spLocks/>
          </p:cNvSpPr>
          <p:nvPr/>
        </p:nvSpPr>
        <p:spPr>
          <a:xfrm>
            <a:off x="537652" y="2689774"/>
            <a:ext cx="6192688" cy="1682382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FR" sz="1600" b="1" dirty="0">
                <a:solidFill>
                  <a:schemeClr val="bg1"/>
                </a:solidFill>
              </a:rPr>
              <a:t>CONTACT:</a:t>
            </a:r>
          </a:p>
          <a:p>
            <a:pPr marL="0" indent="0">
              <a:buNone/>
            </a:pPr>
            <a:r>
              <a:rPr lang="fr-FR" sz="1600" dirty="0">
                <a:solidFill>
                  <a:schemeClr val="bg1"/>
                </a:solidFill>
              </a:rPr>
              <a:t> ILFOMER - UNIVERSITE DE LIMOGES - CAMPUS DE VANTEAUX</a:t>
            </a:r>
          </a:p>
          <a:p>
            <a:pPr marL="0" indent="0">
              <a:buNone/>
            </a:pPr>
            <a:r>
              <a:rPr lang="fr-FR" sz="1600" dirty="0">
                <a:solidFill>
                  <a:schemeClr val="bg1"/>
                </a:solidFill>
              </a:rPr>
              <a:t>39F Rue Camille Guérin 87036 LIMOGES Cedex</a:t>
            </a:r>
          </a:p>
          <a:p>
            <a:pPr marL="0" indent="0">
              <a:buNone/>
            </a:pPr>
            <a:r>
              <a:rPr lang="fr-FR" sz="1600" dirty="0">
                <a:solidFill>
                  <a:schemeClr val="bg1"/>
                </a:solidFill>
              </a:rPr>
              <a:t>05 87 08 08 74</a:t>
            </a:r>
          </a:p>
          <a:p>
            <a:pPr marL="0" indent="0">
              <a:buNone/>
            </a:pPr>
            <a:r>
              <a:rPr lang="fr-FR" sz="1600" dirty="0">
                <a:solidFill>
                  <a:schemeClr val="bg1"/>
                </a:solidFill>
              </a:rPr>
              <a:t>ilfomer-organisationgenerale@unilim.fr</a:t>
            </a:r>
          </a:p>
        </p:txBody>
      </p:sp>
    </p:spTree>
    <p:extLst>
      <p:ext uri="{BB962C8B-B14F-4D97-AF65-F5344CB8AC3E}">
        <p14:creationId xmlns:p14="http://schemas.microsoft.com/office/powerpoint/2010/main" val="31389339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itre 1">
            <a:extLst>
              <a:ext uri="{FF2B5EF4-FFF2-40B4-BE49-F238E27FC236}">
                <a16:creationId xmlns:a16="http://schemas.microsoft.com/office/drawing/2014/main" id="{26D25605-94F6-4068-A534-77894BDCE8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4770" y="-184512"/>
            <a:ext cx="8229600" cy="1143000"/>
          </a:xfrm>
        </p:spPr>
        <p:txBody>
          <a:bodyPr/>
          <a:lstStyle/>
          <a:p>
            <a:r>
              <a:rPr lang="fr-FR" altLang="fr-FR" dirty="0"/>
              <a:t>Mon environnement numérique à UNILIM</a:t>
            </a:r>
          </a:p>
        </p:txBody>
      </p:sp>
      <p:sp>
        <p:nvSpPr>
          <p:cNvPr id="43011" name="Espace réservé du contenu 2">
            <a:extLst>
              <a:ext uri="{FF2B5EF4-FFF2-40B4-BE49-F238E27FC236}">
                <a16:creationId xmlns:a16="http://schemas.microsoft.com/office/drawing/2014/main" id="{1E1114A8-304B-49DA-AF29-E786F71BD5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45648" y="1000758"/>
            <a:ext cx="8580438" cy="4929188"/>
          </a:xfrm>
        </p:spPr>
        <p:txBody>
          <a:bodyPr>
            <a:normAutofit/>
          </a:bodyPr>
          <a:lstStyle/>
          <a:p>
            <a:r>
              <a:rPr lang="fr-FR" altLang="fr-FR" dirty="0">
                <a:solidFill>
                  <a:schemeClr val="accent6">
                    <a:lumMod val="75000"/>
                  </a:schemeClr>
                </a:solidFill>
              </a:rPr>
              <a:t>Comment s’y connecter ?</a:t>
            </a:r>
          </a:p>
          <a:p>
            <a:pPr lvl="1"/>
            <a:r>
              <a:rPr lang="fr-FR" altLang="fr-FR" dirty="0"/>
              <a:t>Identifiants</a:t>
            </a:r>
          </a:p>
          <a:p>
            <a:pPr lvl="1"/>
            <a:r>
              <a:rPr lang="fr-FR" altLang="fr-FR" dirty="0"/>
              <a:t>Réseaux</a:t>
            </a:r>
            <a:br>
              <a:rPr lang="fr-FR" altLang="fr-FR" dirty="0"/>
            </a:br>
            <a:endParaRPr lang="fr-FR" altLang="fr-FR" dirty="0"/>
          </a:p>
          <a:p>
            <a:r>
              <a:rPr lang="fr-FR" altLang="fr-FR" dirty="0">
                <a:solidFill>
                  <a:schemeClr val="accent6">
                    <a:lumMod val="75000"/>
                  </a:schemeClr>
                </a:solidFill>
              </a:rPr>
              <a:t>Quels éléments y trouver ?</a:t>
            </a:r>
          </a:p>
          <a:p>
            <a:pPr lvl="1"/>
            <a:r>
              <a:rPr lang="fr-FR" altLang="fr-FR" dirty="0"/>
              <a:t>Un environnement numérique de travail (Biome)</a:t>
            </a:r>
          </a:p>
          <a:p>
            <a:pPr lvl="1"/>
            <a:r>
              <a:rPr lang="fr-FR" altLang="fr-FR" dirty="0"/>
              <a:t>Une suite bureautique</a:t>
            </a:r>
          </a:p>
          <a:p>
            <a:pPr lvl="1"/>
            <a:r>
              <a:rPr lang="fr-FR" altLang="fr-FR" dirty="0"/>
              <a:t>Une messagerie</a:t>
            </a:r>
          </a:p>
          <a:p>
            <a:pPr lvl="1"/>
            <a:r>
              <a:rPr lang="fr-FR" altLang="fr-FR" dirty="0"/>
              <a:t>Emploi du temps</a:t>
            </a:r>
          </a:p>
          <a:p>
            <a:endParaRPr lang="fr-FR" altLang="fr-FR" dirty="0"/>
          </a:p>
        </p:txBody>
      </p:sp>
    </p:spTree>
    <p:extLst>
      <p:ext uri="{BB962C8B-B14F-4D97-AF65-F5344CB8AC3E}">
        <p14:creationId xmlns:p14="http://schemas.microsoft.com/office/powerpoint/2010/main" val="2803008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4414B62-3DE9-B445-B45A-F97DB34CA1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Comment s’y connecter ?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18A5F30-063A-DE46-B213-D2041B25E12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Un identifiant sous la forme « </a:t>
            </a:r>
            <a:r>
              <a:rPr lang="fr-FR" b="1" dirty="0"/>
              <a:t>nom01</a:t>
            </a:r>
            <a:r>
              <a:rPr lang="fr-FR" dirty="0"/>
              <a:t> » (les 6 premiers caractères de votre nom)</a:t>
            </a:r>
          </a:p>
          <a:p>
            <a:endParaRPr lang="fr-FR" dirty="0"/>
          </a:p>
          <a:p>
            <a:r>
              <a:rPr lang="fr-FR" dirty="0"/>
              <a:t>Un mot de passe par défaut vous a été communiqué lors de votre inscription (généralement votre numéro INE ou Identifiant National Etudiant)</a:t>
            </a:r>
          </a:p>
          <a:p>
            <a:endParaRPr lang="fr-FR" dirty="0"/>
          </a:p>
          <a:p>
            <a:r>
              <a:rPr lang="fr-FR" b="1" dirty="0">
                <a:solidFill>
                  <a:schemeClr val="accent6">
                    <a:lumMod val="75000"/>
                  </a:schemeClr>
                </a:solidFill>
              </a:rPr>
              <a:t>Impératif</a:t>
            </a:r>
            <a:r>
              <a:rPr lang="fr-FR" dirty="0">
                <a:solidFill>
                  <a:schemeClr val="accent6">
                    <a:lumMod val="75000"/>
                  </a:schemeClr>
                </a:solidFill>
              </a:rPr>
              <a:t> : changer votre mot de passe !</a:t>
            </a:r>
          </a:p>
        </p:txBody>
      </p:sp>
    </p:spTree>
    <p:extLst>
      <p:ext uri="{BB962C8B-B14F-4D97-AF65-F5344CB8AC3E}">
        <p14:creationId xmlns:p14="http://schemas.microsoft.com/office/powerpoint/2010/main" val="42855501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 12">
            <a:extLst>
              <a:ext uri="{FF2B5EF4-FFF2-40B4-BE49-F238E27FC236}">
                <a16:creationId xmlns:a16="http://schemas.microsoft.com/office/drawing/2014/main" id="{3C7982D2-34CD-EF41-8708-A70DACAE6D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64124" y="2962439"/>
            <a:ext cx="5901044" cy="1908807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A7641C61-DEC3-4BD0-BC1C-12A81526BE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Changement de votre mot de passe (1/2)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B20E442C-04FA-4DC6-B2C3-E35245EEE3F5}"/>
              </a:ext>
            </a:extLst>
          </p:cNvPr>
          <p:cNvSpPr txBox="1"/>
          <p:nvPr/>
        </p:nvSpPr>
        <p:spPr>
          <a:xfrm>
            <a:off x="1825842" y="971600"/>
            <a:ext cx="84799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u="sng" dirty="0">
                <a:solidFill>
                  <a:srgbClr val="0070C0"/>
                </a:solidFill>
                <a:latin typeface="+mj-lt"/>
              </a:rPr>
              <a:t>https://</a:t>
            </a:r>
            <a:r>
              <a:rPr lang="fr-FR" u="sng" dirty="0" err="1">
                <a:solidFill>
                  <a:srgbClr val="0070C0"/>
                </a:solidFill>
                <a:latin typeface="+mj-lt"/>
              </a:rPr>
              <a:t>biome.unilim.fr</a:t>
            </a:r>
            <a:r>
              <a:rPr lang="fr-FR" u="sng" dirty="0">
                <a:solidFill>
                  <a:srgbClr val="0070C0"/>
                </a:solidFill>
                <a:latin typeface="+mj-lt"/>
              </a:rPr>
              <a:t>/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F4796F4F-55C8-1644-8618-53C0A831729E}"/>
              </a:ext>
            </a:extLst>
          </p:cNvPr>
          <p:cNvSpPr txBox="1"/>
          <p:nvPr/>
        </p:nvSpPr>
        <p:spPr>
          <a:xfrm>
            <a:off x="5638801" y="2888479"/>
            <a:ext cx="65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endParaRPr lang="fr-FR" dirty="0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6BDB5D2D-F255-464A-A833-5394662F50FA}"/>
              </a:ext>
            </a:extLst>
          </p:cNvPr>
          <p:cNvSpPr txBox="1"/>
          <p:nvPr/>
        </p:nvSpPr>
        <p:spPr>
          <a:xfrm>
            <a:off x="4212751" y="1915998"/>
            <a:ext cx="312906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fr-FR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11E5F1D1-C3CE-424E-8B2D-BCF434CB0F4B}"/>
              </a:ext>
            </a:extLst>
          </p:cNvPr>
          <p:cNvSpPr txBox="1"/>
          <p:nvPr/>
        </p:nvSpPr>
        <p:spPr>
          <a:xfrm>
            <a:off x="6553137" y="3167390"/>
            <a:ext cx="312906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fr-FR" b="1" dirty="0">
                <a:solidFill>
                  <a:schemeClr val="tx1"/>
                </a:solidFill>
              </a:rPr>
              <a:t>3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D94496D6-BEAD-054E-ACF4-330BAD8EB9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49402" y="1626258"/>
            <a:ext cx="3322397" cy="1204743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8AA59529-C56C-EE4C-BC9E-4B6E165A32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76229" y="5195864"/>
            <a:ext cx="8229600" cy="654341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69F0C26F-EAA2-4949-8817-0CBED17B0CC0}"/>
              </a:ext>
            </a:extLst>
          </p:cNvPr>
          <p:cNvSpPr txBox="1"/>
          <p:nvPr/>
        </p:nvSpPr>
        <p:spPr>
          <a:xfrm>
            <a:off x="8071798" y="5235231"/>
            <a:ext cx="312906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fr-FR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4BAF76AB-C4A4-5A48-81BA-0B9F51036810}"/>
              </a:ext>
            </a:extLst>
          </p:cNvPr>
          <p:cNvSpPr txBox="1"/>
          <p:nvPr/>
        </p:nvSpPr>
        <p:spPr>
          <a:xfrm>
            <a:off x="3729047" y="994972"/>
            <a:ext cx="312906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fr-FR" b="1" dirty="0">
                <a:solidFill>
                  <a:schemeClr val="tx1"/>
                </a:solidFill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8361817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6B94BEE2-F554-3C46-A560-B64A271C64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9588" y="971601"/>
            <a:ext cx="6757253" cy="2523627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A7641C61-DEC3-4BD0-BC1C-12A81526BE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Changement de votre mot de passe (2/2)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F4796F4F-55C8-1644-8618-53C0A831729E}"/>
              </a:ext>
            </a:extLst>
          </p:cNvPr>
          <p:cNvSpPr txBox="1"/>
          <p:nvPr/>
        </p:nvSpPr>
        <p:spPr>
          <a:xfrm>
            <a:off x="5638801" y="2888479"/>
            <a:ext cx="65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endParaRPr lang="fr-FR" dirty="0"/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69F0C26F-EAA2-4949-8817-0CBED17B0CC0}"/>
              </a:ext>
            </a:extLst>
          </p:cNvPr>
          <p:cNvSpPr txBox="1"/>
          <p:nvPr/>
        </p:nvSpPr>
        <p:spPr>
          <a:xfrm>
            <a:off x="4885692" y="4529553"/>
            <a:ext cx="312906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fr-FR" b="1" dirty="0">
                <a:solidFill>
                  <a:schemeClr val="tx1"/>
                </a:solidFill>
              </a:rPr>
              <a:t>6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4BAF76AB-C4A4-5A48-81BA-0B9F51036810}"/>
              </a:ext>
            </a:extLst>
          </p:cNvPr>
          <p:cNvSpPr txBox="1"/>
          <p:nvPr/>
        </p:nvSpPr>
        <p:spPr>
          <a:xfrm>
            <a:off x="4693171" y="2796145"/>
            <a:ext cx="312906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fr-FR" b="1" dirty="0">
                <a:solidFill>
                  <a:schemeClr val="tx1"/>
                </a:solidFill>
              </a:rPr>
              <a:t>5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6FED227B-8ADA-0248-B05F-BEEF8B3BDA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22045" y="2844180"/>
            <a:ext cx="5070368" cy="3042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05928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7641C61-DEC3-4BD0-BC1C-12A81526BE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91544" y="-171400"/>
            <a:ext cx="8229600" cy="1143000"/>
          </a:xfrm>
        </p:spPr>
        <p:txBody>
          <a:bodyPr wrap="square" anchor="ctr">
            <a:normAutofit/>
          </a:bodyPr>
          <a:lstStyle/>
          <a:p>
            <a:r>
              <a:rPr lang="fr-FR" dirty="0"/>
              <a:t>Et si j’ai perdu mon mot de passe ?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B21EA8A6-C818-7D43-A4AA-90AF783260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47569" y="1196975"/>
            <a:ext cx="7496863" cy="4929188"/>
          </a:xfrm>
          <a:prstGeom prst="rect">
            <a:avLst/>
          </a:prstGeom>
          <a:noFill/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F4796F4F-55C8-1644-8618-53C0A831729E}"/>
              </a:ext>
            </a:extLst>
          </p:cNvPr>
          <p:cNvSpPr txBox="1"/>
          <p:nvPr/>
        </p:nvSpPr>
        <p:spPr>
          <a:xfrm>
            <a:off x="5638801" y="2888479"/>
            <a:ext cx="65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179565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4414B62-3DE9-B445-B45A-F97DB34CA1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Comment s’y connecter ?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18A5F30-063A-DE46-B213-D2041B25E1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1925" y="1082939"/>
            <a:ext cx="8904242" cy="4929188"/>
          </a:xfrm>
        </p:spPr>
        <p:txBody>
          <a:bodyPr/>
          <a:lstStyle/>
          <a:p>
            <a:pPr marL="0" indent="0">
              <a:buNone/>
            </a:pPr>
            <a:r>
              <a:rPr lang="fr-FR" dirty="0"/>
              <a:t>Deux réseaux </a:t>
            </a:r>
            <a:r>
              <a:rPr lang="fr-FR" dirty="0" err="1"/>
              <a:t>WiFi</a:t>
            </a:r>
            <a:r>
              <a:rPr lang="fr-FR" dirty="0"/>
              <a:t> disponibles</a:t>
            </a:r>
            <a:br>
              <a:rPr lang="fr-FR" dirty="0"/>
            </a:br>
            <a:r>
              <a:rPr lang="fr-FR" dirty="0"/>
              <a:t>que vous allez bientôt utiliser :</a:t>
            </a:r>
          </a:p>
          <a:p>
            <a:pPr marL="0" indent="0">
              <a:buNone/>
            </a:pPr>
            <a:endParaRPr lang="fr-FR" sz="1400" dirty="0"/>
          </a:p>
          <a:p>
            <a:r>
              <a:rPr lang="fr-FR" sz="2600" dirty="0" err="1">
                <a:solidFill>
                  <a:schemeClr val="accent6">
                    <a:lumMod val="75000"/>
                  </a:schemeClr>
                </a:solidFill>
              </a:rPr>
              <a:t>Eduroam</a:t>
            </a:r>
            <a:r>
              <a:rPr lang="fr-FR" sz="2600" dirty="0"/>
              <a:t> : réseau sécurisé (chiffré) des établissements du supérieur  (en France et à l’international)</a:t>
            </a:r>
          </a:p>
          <a:p>
            <a:pPr marL="0" indent="0" algn="ctr">
              <a:buNone/>
            </a:pPr>
            <a:r>
              <a:rPr lang="fr-FR" sz="2600" i="1" dirty="0">
                <a:solidFill>
                  <a:schemeClr val="accent6">
                    <a:lumMod val="75000"/>
                  </a:schemeClr>
                </a:solidFill>
              </a:rPr>
              <a:t>A utiliser en priorité car meilleur débit et  plus de connections simultanées</a:t>
            </a:r>
          </a:p>
          <a:p>
            <a:endParaRPr lang="fr-FR" sz="2600" dirty="0"/>
          </a:p>
          <a:p>
            <a:r>
              <a:rPr lang="fr-FR" sz="2600" dirty="0">
                <a:solidFill>
                  <a:schemeClr val="accent6">
                    <a:lumMod val="75000"/>
                  </a:schemeClr>
                </a:solidFill>
              </a:rPr>
              <a:t>UNILIM-ETUD-PERS</a:t>
            </a:r>
            <a:r>
              <a:rPr lang="fr-FR" sz="2600" dirty="0"/>
              <a:t> : réseau ouvert,</a:t>
            </a:r>
            <a:br>
              <a:rPr lang="fr-FR" sz="2600" dirty="0"/>
            </a:br>
            <a:r>
              <a:rPr lang="fr-FR" sz="2600" dirty="0"/>
              <a:t>avec des connexions temporaires</a:t>
            </a:r>
            <a:br>
              <a:rPr lang="fr-FR" sz="2600" dirty="0"/>
            </a:br>
            <a:endParaRPr lang="fr-FR" sz="2600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ACC147DF-F114-8A49-A9DB-AFB5E94785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66167" y="964406"/>
            <a:ext cx="2850425" cy="4929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2185239"/>
      </p:ext>
    </p:extLst>
  </p:cSld>
  <p:clrMapOvr>
    <a:masterClrMapping/>
  </p:clrMapOvr>
</p:sld>
</file>

<file path=ppt/theme/theme1.xml><?xml version="1.0" encoding="utf-8"?>
<a:theme xmlns:a="http://schemas.openxmlformats.org/drawingml/2006/main" name="modele_sciences_techologies_sant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que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15629</TotalTime>
  <Words>1177</Words>
  <Application>Microsoft Office PowerPoint</Application>
  <PresentationFormat>Grand écran</PresentationFormat>
  <Paragraphs>197</Paragraphs>
  <Slides>38</Slides>
  <Notes>2</Notes>
  <HiddenSlides>0</HiddenSlides>
  <MMClips>0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38</vt:i4>
      </vt:variant>
    </vt:vector>
  </HeadingPairs>
  <TitlesOfParts>
    <vt:vector size="42" baseType="lpstr">
      <vt:lpstr>Arial</vt:lpstr>
      <vt:lpstr>Calibri</vt:lpstr>
      <vt:lpstr>Times New Roman</vt:lpstr>
      <vt:lpstr>modele_sciences_techologies_sante</vt:lpstr>
      <vt:lpstr>Présentation PowerPoint</vt:lpstr>
      <vt:lpstr>Table des matières </vt:lpstr>
      <vt:lpstr>L’environnement numérique de travail (Biome)</vt:lpstr>
      <vt:lpstr>Mon environnement numérique à UNILIM</vt:lpstr>
      <vt:lpstr>Comment s’y connecter ?</vt:lpstr>
      <vt:lpstr>Changement de votre mot de passe (1/2)</vt:lpstr>
      <vt:lpstr>Changement de votre mot de passe (2/2)</vt:lpstr>
      <vt:lpstr>Et si j’ai perdu mon mot de passe ?</vt:lpstr>
      <vt:lpstr>Comment s’y connecter ?</vt:lpstr>
      <vt:lpstr>Configuration d’eduroam</vt:lpstr>
      <vt:lpstr>Un espace de travail complet</vt:lpstr>
      <vt:lpstr>Une suite bureautique à votre disposition (1/4)</vt:lpstr>
      <vt:lpstr>Une suite bureautique à votre disposition (2/4)</vt:lpstr>
      <vt:lpstr>Une suite bureautique à votre disposition (3/4)</vt:lpstr>
      <vt:lpstr>Une suite bureautique à votre disposition (4/4)</vt:lpstr>
      <vt:lpstr>Une adresse mail universitaire</vt:lpstr>
      <vt:lpstr>Des bonnes pratiques à adopter (1/2)</vt:lpstr>
      <vt:lpstr>Des bonnes pratiques à adopter (2/2)</vt:lpstr>
      <vt:lpstr>La messagerie (1/3)</vt:lpstr>
      <vt:lpstr>La messagerie (2/3)</vt:lpstr>
      <vt:lpstr>La messagerie (3/3)</vt:lpstr>
      <vt:lpstr>La plateforme de cours: Ilfomer-community (« Moodle »)</vt:lpstr>
      <vt:lpstr>Une plateforme de cours : (1/3)</vt:lpstr>
      <vt:lpstr>Une plateforme de cours : Moodle (2/3)</vt:lpstr>
      <vt:lpstr>Une plateforme de cours : Moodle (3/3)</vt:lpstr>
      <vt:lpstr>Le service documentation de l’UL</vt:lpstr>
      <vt:lpstr>Des ressources documentaires</vt:lpstr>
      <vt:lpstr>SCD unilim</vt:lpstr>
      <vt:lpstr>La formation au numérique en santé</vt:lpstr>
      <vt:lpstr>Numérique en santé</vt:lpstr>
      <vt:lpstr>Numérique en santé</vt:lpstr>
      <vt:lpstr>Numérique en santé</vt:lpstr>
      <vt:lpstr>Autres logiciels/sites</vt:lpstr>
      <vt:lpstr>Suite microsoft 365</vt:lpstr>
      <vt:lpstr>BBB unilim</vt:lpstr>
      <vt:lpstr>Carte mentale - cmaptool </vt:lpstr>
      <vt:lpstr>Logiciel de dessin – draw.io </vt:lpstr>
      <vt:lpstr>Merci de votre attention….!</vt:lpstr>
    </vt:vector>
  </TitlesOfParts>
  <Company>CHU - Universite de Limoges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Faculté de médecine         DUENES</dc:title>
  <dc:creator>Jean-Jacques Moreau</dc:creator>
  <cp:lastModifiedBy>Thierry Sombardier</cp:lastModifiedBy>
  <cp:revision>241</cp:revision>
  <cp:lastPrinted>2025-08-21T09:27:30Z</cp:lastPrinted>
  <dcterms:created xsi:type="dcterms:W3CDTF">2017-08-30T15:33:31Z</dcterms:created>
  <dcterms:modified xsi:type="dcterms:W3CDTF">2025-08-21T09:35:03Z</dcterms:modified>
</cp:coreProperties>
</file>