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40"/>
  </p:notesMasterIdLst>
  <p:sldIdLst>
    <p:sldId id="264" r:id="rId2"/>
    <p:sldId id="442" r:id="rId3"/>
    <p:sldId id="443" r:id="rId4"/>
    <p:sldId id="394" r:id="rId5"/>
    <p:sldId id="395" r:id="rId6"/>
    <p:sldId id="404" r:id="rId7"/>
    <p:sldId id="405" r:id="rId8"/>
    <p:sldId id="406" r:id="rId9"/>
    <p:sldId id="396" r:id="rId10"/>
    <p:sldId id="392" r:id="rId11"/>
    <p:sldId id="434" r:id="rId12"/>
    <p:sldId id="400" r:id="rId13"/>
    <p:sldId id="407" r:id="rId14"/>
    <p:sldId id="401" r:id="rId15"/>
    <p:sldId id="402" r:id="rId16"/>
    <p:sldId id="408" r:id="rId17"/>
    <p:sldId id="409" r:id="rId18"/>
    <p:sldId id="410" r:id="rId19"/>
    <p:sldId id="403" r:id="rId20"/>
    <p:sldId id="389" r:id="rId21"/>
    <p:sldId id="447" r:id="rId22"/>
    <p:sldId id="444" r:id="rId23"/>
    <p:sldId id="384" r:id="rId24"/>
    <p:sldId id="385" r:id="rId25"/>
    <p:sldId id="411" r:id="rId26"/>
    <p:sldId id="446" r:id="rId27"/>
    <p:sldId id="449" r:id="rId28"/>
    <p:sldId id="432" r:id="rId29"/>
    <p:sldId id="450" r:id="rId30"/>
    <p:sldId id="452" r:id="rId31"/>
    <p:sldId id="453" r:id="rId32"/>
    <p:sldId id="454" r:id="rId33"/>
    <p:sldId id="445" r:id="rId34"/>
    <p:sldId id="433" r:id="rId35"/>
    <p:sldId id="437" r:id="rId36"/>
    <p:sldId id="440" r:id="rId37"/>
    <p:sldId id="439" r:id="rId38"/>
    <p:sldId id="261" r:id="rId39"/>
  </p:sldIdLst>
  <p:sldSz cx="12192000" cy="6858000"/>
  <p:notesSz cx="6797675" cy="987425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3"/>
    <p:restoredTop sz="84800"/>
  </p:normalViewPr>
  <p:slideViewPr>
    <p:cSldViewPr snapToGrid="0" snapToObjects="1">
      <p:cViewPr varScale="1">
        <p:scale>
          <a:sx n="97" d="100"/>
          <a:sy n="97" d="100"/>
        </p:scale>
        <p:origin x="1494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5931CB-10BE-1D4E-B279-61BD19030FB9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D9EE9-AFDF-DC48-8A62-2455EF004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174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6363" y="739775"/>
            <a:ext cx="6584950" cy="37036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/>
              <a:t>Présentation des différentes technologies</a:t>
            </a:r>
            <a:r>
              <a:rPr lang="fr-FR" sz="1200" baseline="0" dirty="0"/>
              <a:t> avec </a:t>
            </a: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8D9EE9-AFDF-DC48-8A62-2455EF004A2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99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8D9EE9-AFDF-DC48-8A62-2455EF004A2A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637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07435" y="1"/>
            <a:ext cx="10574965" cy="980728"/>
          </a:xfrm>
        </p:spPr>
        <p:txBody>
          <a:bodyPr anchor="b" anchorCtr="0"/>
          <a:lstStyle>
            <a:lvl1pPr algn="l">
              <a:defRPr sz="2800" b="1">
                <a:solidFill>
                  <a:srgbClr val="E85412"/>
                </a:solidFill>
              </a:defRPr>
            </a:lvl1pPr>
          </a:lstStyle>
          <a:p>
            <a:r>
              <a:rPr lang="fr-FR" dirty="0"/>
              <a:t>Nom de la faculté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07435" y="2852936"/>
            <a:ext cx="9409045" cy="864096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4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F96EAE-BE63-40FA-9D4C-EEEC70EB7CBA}" type="datetimeFigureOut">
              <a:rPr lang="fr-FR" smtClean="0">
                <a:solidFill>
                  <a:prstClr val="white"/>
                </a:solidFill>
                <a:latin typeface="Arial"/>
              </a:rPr>
              <a:pPr/>
              <a:t>21/08/2025</a:t>
            </a:fld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F9F91-D1C4-492E-BB23-30DC5294B24C}" type="slidenum">
              <a:rPr lang="fr-FR" smtClean="0">
                <a:solidFill>
                  <a:prstClr val="white"/>
                </a:solidFill>
                <a:latin typeface="Arial"/>
              </a:rPr>
              <a:pPr/>
              <a:t>‹N°›</a:t>
            </a:fld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1007533" y="3732718"/>
            <a:ext cx="9408584" cy="575741"/>
          </a:xfrm>
        </p:spPr>
        <p:txBody>
          <a:bodyPr>
            <a:normAutofit/>
          </a:bodyPr>
          <a:lstStyle>
            <a:lvl1pPr marL="0" indent="0">
              <a:buNone/>
              <a:defRPr sz="2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797093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107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8576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032437" y="764705"/>
            <a:ext cx="1549963" cy="5361459"/>
          </a:xfrm>
        </p:spPr>
        <p:txBody>
          <a:bodyPr vert="eaVert"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764705"/>
            <a:ext cx="9134805" cy="536145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3178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07435" y="1"/>
            <a:ext cx="10574965" cy="980728"/>
          </a:xfrm>
        </p:spPr>
        <p:txBody>
          <a:bodyPr anchor="b" anchorCtr="0"/>
          <a:lstStyle>
            <a:lvl1pPr algn="l">
              <a:defRPr sz="2800" b="1">
                <a:solidFill>
                  <a:srgbClr val="E85412"/>
                </a:solidFill>
              </a:defRPr>
            </a:lvl1pPr>
          </a:lstStyle>
          <a:p>
            <a:r>
              <a:rPr lang="fr-FR" dirty="0"/>
              <a:t>Nom de la faculté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07435" y="2852936"/>
            <a:ext cx="9409045" cy="864096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4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F96EAE-BE63-40FA-9D4C-EEEC70EB7CBA}" type="datetimeFigureOut">
              <a:rPr lang="fr-FR" smtClean="0"/>
              <a:pPr/>
              <a:t>21/08/2025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F9F91-D1C4-492E-BB23-30DC5294B2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1007533" y="3732718"/>
            <a:ext cx="9408584" cy="575741"/>
          </a:xfrm>
        </p:spPr>
        <p:txBody>
          <a:bodyPr>
            <a:normAutofit/>
          </a:bodyPr>
          <a:lstStyle>
            <a:lvl1pPr marL="0" indent="0">
              <a:buNone/>
              <a:defRPr sz="2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17643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23392" y="-171400"/>
            <a:ext cx="10972800" cy="1143000"/>
          </a:xfrm>
        </p:spPr>
        <p:txBody>
          <a:bodyPr>
            <a:normAutofit/>
          </a:bodyPr>
          <a:lstStyle>
            <a:lvl1pPr algn="l"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courant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3215051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2422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03445" y="2420888"/>
            <a:ext cx="10363200" cy="720080"/>
          </a:xfrm>
        </p:spPr>
        <p:txBody>
          <a:bodyPr anchor="t">
            <a:normAutofit/>
          </a:bodyPr>
          <a:lstStyle>
            <a:lvl1pPr algn="l">
              <a:defRPr sz="4000" b="1" cap="none" baseline="0">
                <a:latin typeface="+mn-lt"/>
              </a:defRPr>
            </a:lvl1pPr>
          </a:lstStyle>
          <a:p>
            <a:r>
              <a:rPr lang="fr-FR" dirty="0"/>
              <a:t>Modifiez le titre de la section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103445" y="3140968"/>
            <a:ext cx="9869355" cy="594805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 sous-titre de la section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F96EAE-BE63-40FA-9D4C-EEEC70EB7CBA}" type="datetimeFigureOut">
              <a:rPr lang="fr-FR" smtClean="0">
                <a:solidFill>
                  <a:prstClr val="white"/>
                </a:solidFill>
                <a:latin typeface="Arial"/>
              </a:rPr>
              <a:pPr/>
              <a:t>21/08/2025</a:t>
            </a:fld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F9F91-D1C4-492E-BB23-30DC5294B24C}" type="slidenum">
              <a:rPr lang="fr-FR" smtClean="0">
                <a:solidFill>
                  <a:prstClr val="white"/>
                </a:solidFill>
                <a:latin typeface="Arial"/>
              </a:rPr>
              <a:pPr/>
              <a:t>‹N°›</a:t>
            </a:fld>
            <a:endParaRPr lang="fr-FR" dirty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8514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1268760"/>
            <a:ext cx="10363200" cy="951974"/>
          </a:xfrm>
        </p:spPr>
        <p:txBody>
          <a:bodyPr anchor="t">
            <a:normAutofit/>
          </a:bodyPr>
          <a:lstStyle>
            <a:lvl1pPr algn="l">
              <a:defRPr sz="2800" b="1" cap="none" baseline="0">
                <a:solidFill>
                  <a:srgbClr val="E85412"/>
                </a:solidFill>
                <a:latin typeface="+mn-lt"/>
              </a:defRPr>
            </a:lvl1pPr>
          </a:lstStyle>
          <a:p>
            <a:r>
              <a:rPr lang="fr-FR" dirty="0"/>
              <a:t>Modifiez le titre de la section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F96EAE-BE63-40FA-9D4C-EEEC70EB7CBA}" type="datetimeFigureOut">
              <a:rPr lang="fr-FR" smtClean="0">
                <a:solidFill>
                  <a:prstClr val="white"/>
                </a:solidFill>
                <a:latin typeface="Arial"/>
              </a:rPr>
              <a:pPr/>
              <a:t>21/08/2025</a:t>
            </a:fld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F9F91-D1C4-492E-BB23-30DC5294B24C}" type="slidenum">
              <a:rPr lang="fr-FR" smtClean="0">
                <a:solidFill>
                  <a:prstClr val="white"/>
                </a:solidFill>
                <a:latin typeface="Arial"/>
              </a:rPr>
              <a:pPr/>
              <a:t>‹N°›</a:t>
            </a:fld>
            <a:endParaRPr lang="fr-FR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7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165600" y="2492896"/>
            <a:ext cx="7416800" cy="288032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400" b="1">
                <a:solidFill>
                  <a:srgbClr val="E85412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 sous-titre de la section ou insérez un élément</a:t>
            </a:r>
          </a:p>
        </p:txBody>
      </p:sp>
    </p:spTree>
    <p:extLst>
      <p:ext uri="{BB962C8B-B14F-4D97-AF65-F5344CB8AC3E}">
        <p14:creationId xmlns:p14="http://schemas.microsoft.com/office/powerpoint/2010/main" val="343249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196753"/>
            <a:ext cx="5384800" cy="49294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196753"/>
            <a:ext cx="5384800" cy="49294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33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196753"/>
            <a:ext cx="5386917" cy="7620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1958851"/>
            <a:ext cx="5386917" cy="41344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196753"/>
            <a:ext cx="5389033" cy="7620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1958851"/>
            <a:ext cx="5389033" cy="41344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4000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221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33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599" y="116633"/>
            <a:ext cx="4011084" cy="672157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788789"/>
            <a:ext cx="6815667" cy="53373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018977"/>
            <a:ext cx="4011084" cy="5107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21/08/2025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836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-171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196753"/>
            <a:ext cx="109728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EF96EAE-BE63-40FA-9D4C-EEEC70EB7CB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21/08/2025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3215051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D1F9F91-D1C4-492E-BB23-30DC5294B24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31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60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7" Type="http://schemas.openxmlformats.org/officeDocument/2006/relationships/image" Target="../media/image17.tiff"/><Relationship Id="rId2" Type="http://schemas.openxmlformats.org/officeDocument/2006/relationships/hyperlink" Target="http://unil.im/eduroa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camille.dupont@etu.unilim.fr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vp-dsi@unilim.fr" TargetMode="External"/><Relationship Id="rId2" Type="http://schemas.openxmlformats.org/officeDocument/2006/relationships/hyperlink" Target="mailto:msciences@unilim.fr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hyperlink" Target="https://biome.unilim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community-ilfomer.unilim.fr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lim.fr/scd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cinergesante.fr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https://cmaptools.fr.softonic.com/telecharger?ex=RAMP-2081.4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mailto:https://app.diagrams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6320" y="2181503"/>
            <a:ext cx="8959360" cy="288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sz="4400" b="1" dirty="0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fr-FR" sz="4400" b="1" dirty="0">
                <a:solidFill>
                  <a:schemeClr val="bg1"/>
                </a:solidFill>
              </a:rPr>
              <a:t>Présentation des outils numériques à l’ILFOMER</a:t>
            </a:r>
          </a:p>
          <a:p>
            <a:pPr algn="ctr">
              <a:lnSpc>
                <a:spcPct val="80000"/>
              </a:lnSpc>
              <a:spcBef>
                <a:spcPct val="0"/>
              </a:spcBef>
            </a:pPr>
            <a:endParaRPr lang="fr-FR" sz="4400" b="1" dirty="0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 algn="ctr"/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00EA37-EB9A-CF4C-B3C9-2908F6FB2160}"/>
              </a:ext>
            </a:extLst>
          </p:cNvPr>
          <p:cNvSpPr txBox="1"/>
          <p:nvPr/>
        </p:nvSpPr>
        <p:spPr>
          <a:xfrm>
            <a:off x="4928698" y="4436563"/>
            <a:ext cx="2835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M. Thierry SOMBARDIER</a:t>
            </a:r>
          </a:p>
        </p:txBody>
      </p:sp>
      <p:pic>
        <p:nvPicPr>
          <p:cNvPr id="4" name="Image 3" descr="https://www.unilim.fr/intranet/squelettes/telechargements/Blocs%20de%20marque/Composantes/ILFOMER/JPEG/ilfomer_cmjn.jpg">
            <a:extLst>
              <a:ext uri="{FF2B5EF4-FFF2-40B4-BE49-F238E27FC236}">
                <a16:creationId xmlns:a16="http://schemas.microsoft.com/office/drawing/2014/main" id="{A42726E3-612F-449B-93F1-DCDE02D9AD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61" y="226143"/>
            <a:ext cx="5279923" cy="116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B58EA01-B874-4D41-BB9A-D271873D2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679" y="70511"/>
            <a:ext cx="3005300" cy="150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50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45DCD6-7AE6-7042-8C77-F5D19895C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Configuration d’</a:t>
            </a:r>
            <a:r>
              <a:rPr lang="fr-FR" dirty="0" err="1"/>
              <a:t>eduroam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8B2BA2-6403-F944-9C32-32893B75E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621" y="1102970"/>
            <a:ext cx="8947447" cy="4929188"/>
          </a:xfrm>
        </p:spPr>
        <p:txBody>
          <a:bodyPr/>
          <a:lstStyle/>
          <a:p>
            <a:r>
              <a:rPr lang="fr-FR" dirty="0"/>
              <a:t>Adresse de configuration :</a:t>
            </a:r>
            <a:br>
              <a:rPr lang="fr-FR" dirty="0"/>
            </a:br>
            <a:r>
              <a:rPr lang="fr-FR" dirty="0">
                <a:hlinkClick r:id="rId2"/>
              </a:rPr>
              <a:t>http://unil.im/eduroam</a:t>
            </a:r>
            <a:endParaRPr lang="fr-FR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r>
              <a:rPr lang="fr-FR" b="1" dirty="0"/>
              <a:t>Attention</a:t>
            </a:r>
            <a:r>
              <a:rPr lang="fr-FR" dirty="0"/>
              <a:t> </a:t>
            </a:r>
            <a:r>
              <a:rPr lang="fr-FR" b="1" dirty="0"/>
              <a:t>!</a:t>
            </a:r>
            <a:r>
              <a:rPr lang="fr-FR" dirty="0"/>
              <a:t> Lors de l’étape vous demandant de renseigner votre identifiant, n’oubliez pas de rajouter « @</a:t>
            </a:r>
            <a:r>
              <a:rPr lang="fr-FR" dirty="0" err="1"/>
              <a:t>unilim.fr</a:t>
            </a:r>
            <a:r>
              <a:rPr lang="fr-FR" dirty="0"/>
              <a:t> » après celui-ci</a:t>
            </a:r>
            <a:br>
              <a:rPr lang="fr-FR" dirty="0"/>
            </a:br>
            <a:r>
              <a:rPr lang="fr-FR" dirty="0"/>
              <a:t>(exemple : durant10@unilim.fr)</a:t>
            </a:r>
          </a:p>
          <a:p>
            <a:endParaRPr lang="fr-FR" sz="3600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315112D-4723-034B-84B9-A97158A16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640" y="2216042"/>
            <a:ext cx="3999905" cy="8815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DA9A18-E4F4-B141-89BC-76D4E4D1B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8017" y="971600"/>
            <a:ext cx="2311400" cy="1143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D341307-1379-C04C-B85D-6D8182362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9457" y="2228713"/>
            <a:ext cx="4482525" cy="80322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B08FBDE-CF79-FA43-AA8B-8C657E154D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3784" y="3031939"/>
            <a:ext cx="1966543" cy="8025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7435753-10B8-F34E-8225-6C88DA4B4E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6953" y="3031940"/>
            <a:ext cx="2069819" cy="89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8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1200F52-1F2A-0C4D-A317-DF7CECC4A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espace de travail complet</a:t>
            </a:r>
          </a:p>
        </p:txBody>
      </p:sp>
      <p:pic>
        <p:nvPicPr>
          <p:cNvPr id="4098" name="Picture 2" descr="ENT BIOME">
            <a:extLst>
              <a:ext uri="{FF2B5EF4-FFF2-40B4-BE49-F238E27FC236}">
                <a16:creationId xmlns:a16="http://schemas.microsoft.com/office/drawing/2014/main" id="{08C21ECD-0B15-392D-DA14-1EE902EE4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1" y="1379583"/>
            <a:ext cx="5248359" cy="286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DE9C54-57D5-E990-1004-FD3B915652F1}"/>
              </a:ext>
            </a:extLst>
          </p:cNvPr>
          <p:cNvSpPr txBox="1"/>
          <p:nvPr/>
        </p:nvSpPr>
        <p:spPr>
          <a:xfrm>
            <a:off x="1256480" y="5478417"/>
            <a:ext cx="3828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C’est votre meilleur ami !!!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560681B-025E-80E3-68C8-AC793EA3FB35}"/>
              </a:ext>
            </a:extLst>
          </p:cNvPr>
          <p:cNvSpPr txBox="1"/>
          <p:nvPr/>
        </p:nvSpPr>
        <p:spPr>
          <a:xfrm>
            <a:off x="6609045" y="2419288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Agenda – Boite mail – </a:t>
            </a:r>
            <a:r>
              <a:rPr lang="fr-FR" dirty="0" err="1"/>
              <a:t>etc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745ADD-0A67-7BB5-D865-AFDA41952095}"/>
              </a:ext>
            </a:extLst>
          </p:cNvPr>
          <p:cNvSpPr txBox="1"/>
          <p:nvPr/>
        </p:nvSpPr>
        <p:spPr>
          <a:xfrm>
            <a:off x="780145" y="4377191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</a:t>
            </a:r>
            <a:r>
              <a:rPr lang="fr-FR" dirty="0" err="1"/>
              <a:t>biome.unilim.fr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130D55-B53F-70F6-30C6-967796304954}"/>
              </a:ext>
            </a:extLst>
          </p:cNvPr>
          <p:cNvSpPr txBox="1"/>
          <p:nvPr/>
        </p:nvSpPr>
        <p:spPr>
          <a:xfrm>
            <a:off x="7360920" y="5062918"/>
            <a:ext cx="6100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</a:t>
            </a:r>
            <a:r>
              <a:rPr lang="fr-FR" dirty="0" err="1"/>
              <a:t>support.unilim.fr</a:t>
            </a:r>
            <a:r>
              <a:rPr lang="fr-FR" dirty="0"/>
              <a:t>/compte-et-</a:t>
            </a:r>
            <a:r>
              <a:rPr lang="fr-FR" dirty="0" err="1"/>
              <a:t>donnees</a:t>
            </a:r>
            <a:r>
              <a:rPr lang="fr-FR" dirty="0"/>
              <a:t>/biome/</a:t>
            </a:r>
            <a:r>
              <a:rPr lang="fr-FR" dirty="0" err="1"/>
              <a:t>presentation</a:t>
            </a:r>
            <a:r>
              <a:rPr lang="fr-FR" dirty="0"/>
              <a:t>-du-service/</a:t>
            </a:r>
          </a:p>
        </p:txBody>
      </p:sp>
      <p:pic>
        <p:nvPicPr>
          <p:cNvPr id="9" name="Image 8" descr="Une image contenant texte, Police, blanc, conception&#10;&#10;Description générée automatiquement">
            <a:extLst>
              <a:ext uri="{FF2B5EF4-FFF2-40B4-BE49-F238E27FC236}">
                <a16:creationId xmlns:a16="http://schemas.microsoft.com/office/drawing/2014/main" id="{48AFA399-1ECE-0549-04BD-76A65F3E1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646" y="3815671"/>
            <a:ext cx="6100354" cy="112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50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F5808D-D89B-2946-997B-9738BD5EC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suite bureautique à votre disposition (1/4)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7B41A0B-12A0-0948-8C28-6CAC3D338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Partenariat avec Microsoft</a:t>
            </a:r>
          </a:p>
          <a:p>
            <a:r>
              <a:rPr lang="fr-FR" dirty="0"/>
              <a:t>Suite « Office 365 for Education »</a:t>
            </a:r>
            <a:br>
              <a:rPr lang="fr-FR" dirty="0"/>
            </a:br>
            <a:r>
              <a:rPr lang="fr-FR" dirty="0"/>
              <a:t>accessible depuis Biome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967BB25-9E5C-B64A-8E5C-DB2E4BE11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3851" y="1053824"/>
            <a:ext cx="1741110" cy="7799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5DAE90-25FC-C04C-912A-E2C0833FB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2877075"/>
            <a:ext cx="4386090" cy="302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74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7323B8-0218-5C41-B6F5-AD0547162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suite bureautique à votre disposition (2/4)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C472D64-29A7-6744-859F-D429CB10D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5303" y="1196975"/>
            <a:ext cx="7901394" cy="492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53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8F294-75E2-FC4F-A91B-0712A08E7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suite bureautique à votre disposition (3/4)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CF1CA8-27EC-F34A-B169-116B5ED6B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Installation possible sur votre machine :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Jusqu’à 5 installations possibles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77E843-0C90-0646-A270-F5C2221AE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495" y="2277946"/>
            <a:ext cx="8405011" cy="230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39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8F294-75E2-FC4F-A91B-0712A08E7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suite bureautique à votre disposition (4/4)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CF1CA8-27EC-F34A-B169-116B5ED6B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Disponible en ligne</a:t>
            </a:r>
            <a:br>
              <a:rPr lang="fr-FR" dirty="0"/>
            </a:br>
            <a:r>
              <a:rPr lang="fr-FR" dirty="0"/>
              <a:t>pour travailler de manière collaborative</a:t>
            </a:r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DE2D20AC-47D8-3849-B91A-49EB86F09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27136" y="2603993"/>
            <a:ext cx="8737729" cy="2937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355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E81D30-3DF3-9A4A-84C1-1965B532F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adresse mail universitaire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6B38-CB5B-9E49-A4B6-238B614E8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96975"/>
            <a:ext cx="8474765" cy="4929188"/>
          </a:xfrm>
        </p:spPr>
        <p:txBody>
          <a:bodyPr/>
          <a:lstStyle/>
          <a:p>
            <a:r>
              <a:rPr lang="fr-FR" dirty="0"/>
              <a:t>Elle est de la forme :</a:t>
            </a:r>
            <a:br>
              <a:rPr lang="fr-FR" dirty="0"/>
            </a:br>
            <a:r>
              <a:rPr lang="fr-FR" dirty="0">
                <a:hlinkClick r:id="rId2"/>
              </a:rPr>
              <a:t>camille.dupont@etu.unilim.fr</a:t>
            </a:r>
            <a:endParaRPr lang="fr-FR" dirty="0"/>
          </a:p>
          <a:p>
            <a:endParaRPr lang="fr-FR" dirty="0"/>
          </a:p>
          <a:p>
            <a:r>
              <a:rPr lang="fr-FR" dirty="0"/>
              <a:t>C’est cette adresse que je dois utiliser pour toutes mes communications universitaires.</a:t>
            </a:r>
          </a:p>
          <a:p>
            <a:endParaRPr lang="fr-FR" dirty="0"/>
          </a:p>
          <a:p>
            <a:r>
              <a:rPr lang="fr-FR" dirty="0"/>
              <a:t>Une messagerie à consulter </a:t>
            </a:r>
            <a:r>
              <a:rPr lang="fr-FR" b="1" dirty="0"/>
              <a:t>chaque jour </a:t>
            </a:r>
            <a:r>
              <a:rPr lang="fr-FR" dirty="0"/>
              <a:t>pour vérifier les nouveaux messages 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8870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E81D30-3DF3-9A4A-84C1-1965B532F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bonnes pratiques à adopter (1/2)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6B38-CB5B-9E49-A4B6-238B614E8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166" y="1144723"/>
            <a:ext cx="10742023" cy="4929188"/>
          </a:xfrm>
        </p:spPr>
        <p:txBody>
          <a:bodyPr/>
          <a:lstStyle/>
          <a:p>
            <a:r>
              <a:rPr lang="fr-FR" dirty="0"/>
              <a:t>Cibler son interlocuteur selon sa demande :</a:t>
            </a:r>
            <a:br>
              <a:rPr lang="fr-FR" dirty="0"/>
            </a:br>
            <a:endParaRPr lang="fr-FR" dirty="0"/>
          </a:p>
          <a:p>
            <a:pPr lvl="1"/>
            <a:r>
              <a:rPr lang="fr-FR" dirty="0"/>
              <a:t>Pédagogique (emploi du temps, notes…)</a:t>
            </a:r>
            <a:br>
              <a:rPr lang="fr-FR" dirty="0"/>
            </a:br>
            <a:r>
              <a:rPr lang="fr-FR" dirty="0"/>
              <a:t>➠ enseignant ou enseignante</a:t>
            </a:r>
            <a:br>
              <a:rPr lang="fr-FR" dirty="0"/>
            </a:br>
            <a:endParaRPr lang="fr-FR" dirty="0"/>
          </a:p>
          <a:p>
            <a:pPr lvl="1"/>
            <a:r>
              <a:rPr lang="fr-FR" dirty="0"/>
              <a:t>Administrative (inscription, scolarité…)</a:t>
            </a:r>
            <a:br>
              <a:rPr lang="fr-FR" dirty="0"/>
            </a:br>
            <a:r>
              <a:rPr lang="fr-FR" dirty="0"/>
              <a:t>➠ </a:t>
            </a:r>
            <a:r>
              <a:rPr lang="fr-FR" dirty="0" err="1"/>
              <a:t>ilfomer-organisationgenerale</a:t>
            </a:r>
            <a:r>
              <a:rPr lang="fr-FR" dirty="0" err="1">
                <a:hlinkClick r:id="rId2"/>
              </a:rPr>
              <a:t>@unilim.fr</a:t>
            </a:r>
            <a:br>
              <a:rPr lang="fr-FR" dirty="0"/>
            </a:br>
            <a:endParaRPr lang="fr-FR" dirty="0"/>
          </a:p>
          <a:p>
            <a:pPr lvl="1"/>
            <a:r>
              <a:rPr lang="fr-FR" dirty="0"/>
              <a:t>Technique (problème de mail, identifiants…)</a:t>
            </a:r>
            <a:br>
              <a:rPr lang="fr-FR" dirty="0"/>
            </a:br>
            <a:r>
              <a:rPr lang="fr-FR" dirty="0"/>
              <a:t>➠ </a:t>
            </a:r>
            <a:r>
              <a:rPr lang="fr-FR" dirty="0">
                <a:hlinkClick r:id="rId3"/>
              </a:rPr>
              <a:t>svp-dsi@unilim.fr</a:t>
            </a:r>
            <a:r>
              <a:rPr lang="fr-FR" dirty="0"/>
              <a:t>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7214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E81D30-3DF3-9A4A-84C1-1965B532F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bonnes pratiques à adopter (2/2)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6B38-CB5B-9E49-A4B6-238B614E8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352" y="1210038"/>
            <a:ext cx="10829839" cy="4929188"/>
          </a:xfrm>
        </p:spPr>
        <p:txBody>
          <a:bodyPr/>
          <a:lstStyle/>
          <a:p>
            <a:r>
              <a:rPr lang="fr-FR" dirty="0"/>
              <a:t>Être le plus clair possible dans sa demande !</a:t>
            </a:r>
          </a:p>
          <a:p>
            <a:endParaRPr lang="fr-FR" dirty="0"/>
          </a:p>
          <a:p>
            <a:r>
              <a:rPr lang="fr-FR" dirty="0"/>
              <a:t>Préciser son cursus : filière, année… </a:t>
            </a:r>
          </a:p>
          <a:p>
            <a:endParaRPr lang="fr-FR" dirty="0"/>
          </a:p>
          <a:p>
            <a:r>
              <a:rPr lang="fr-FR" dirty="0"/>
              <a:t>Adopter un vocabulaire adapté.</a:t>
            </a:r>
          </a:p>
          <a:p>
            <a:endParaRPr lang="fr-FR" dirty="0"/>
          </a:p>
          <a:p>
            <a:r>
              <a:rPr lang="fr-FR" dirty="0"/>
              <a:t>En cas de demande technique, ne pas hésiter à joindre des captures d’écran.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4620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re 1">
            <a:extLst>
              <a:ext uri="{FF2B5EF4-FFF2-40B4-BE49-F238E27FC236}">
                <a16:creationId xmlns:a16="http://schemas.microsoft.com/office/drawing/2014/main" id="{326F1429-3BD3-4AF8-B529-C8855B2A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62" y="-171450"/>
            <a:ext cx="8229600" cy="1143000"/>
          </a:xfrm>
        </p:spPr>
        <p:txBody>
          <a:bodyPr/>
          <a:lstStyle/>
          <a:p>
            <a:r>
              <a:rPr lang="fr-FR" altLang="fr-FR" dirty="0"/>
              <a:t>La messagerie (1/3)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3BB995-D710-4CAF-9657-B9BB23EAA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048" y="1316936"/>
            <a:ext cx="10951271" cy="4929188"/>
          </a:xfrm>
        </p:spPr>
        <p:txBody>
          <a:bodyPr/>
          <a:lstStyle/>
          <a:p>
            <a:pPr>
              <a:defRPr/>
            </a:pPr>
            <a:r>
              <a:rPr lang="fr-FR" dirty="0"/>
              <a:t>Assurée par Microsoft</a:t>
            </a:r>
            <a:r>
              <a:rPr lang="fr-FR" sz="2000" dirty="0"/>
              <a:t>©</a:t>
            </a:r>
            <a:r>
              <a:rPr lang="fr-FR" dirty="0"/>
              <a:t> pour </a:t>
            </a:r>
            <a:r>
              <a:rPr lang="fr-FR" dirty="0" err="1"/>
              <a:t>Unilim</a:t>
            </a: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Vous pouvez l’utiliser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en ligne </a:t>
            </a:r>
            <a:r>
              <a:rPr lang="fr-FR" dirty="0"/>
              <a:t>(via Biome)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Vous pouvez l’utiliser via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Outlook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(installé avec la suite Microsoft Office)</a:t>
            </a:r>
            <a:br>
              <a:rPr lang="fr-FR" dirty="0"/>
            </a:br>
            <a:r>
              <a:rPr lang="fr-FR" dirty="0"/>
              <a:t>ou un autre logiciel dédié (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Thunderbird</a:t>
            </a:r>
            <a:r>
              <a:rPr lang="fr-FR" dirty="0"/>
              <a:t>,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Mail</a:t>
            </a:r>
            <a:r>
              <a:rPr lang="fr-FR" dirty="0"/>
              <a:t>)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 marL="0" indent="0">
              <a:buNone/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 marL="0" indent="0">
              <a:buNone/>
              <a:defRPr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A633ED-7087-7941-85B3-817699A55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defTabSz="449263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Times New Roman" panose="02020603050405020304" pitchFamily="18" charset="0"/>
                <a:ea typeface="Arial Unicode MS" pitchFamily="34" charset="-128"/>
                <a:cs typeface="Arial Unicode MS" panose="020B0604020202020204" pitchFamily="34" charset="-128"/>
              </a:defRPr>
            </a:lvl1pPr>
            <a:lvl2pPr marL="4572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2pPr>
            <a:lvl3pPr marL="9144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3pPr>
            <a:lvl4pPr marL="1371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4pPr>
            <a:lvl5pPr marL="18288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Arial Unicode MS"/>
              </a:defRPr>
            </a:lvl9pPr>
          </a:lstStyle>
          <a:p>
            <a:pPr>
              <a:defRPr/>
            </a:pPr>
            <a:fld id="{D079696D-8BC0-4B22-891F-1CD716C926CF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97C7008-7AAE-354E-9AE9-32F88C738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973" y="971550"/>
            <a:ext cx="1541979" cy="6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1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FABE2C-E696-3764-4143-B10C55E7E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Table des matières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A4310F-EE01-5A5F-5265-CE22BB619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Un environnement de travail à </a:t>
            </a:r>
            <a:r>
              <a:rPr lang="fr-FR" dirty="0" err="1"/>
              <a:t>Unilim</a:t>
            </a:r>
            <a:r>
              <a:rPr lang="fr-FR" dirty="0"/>
              <a:t> (Biome)</a:t>
            </a:r>
          </a:p>
          <a:p>
            <a:pPr marL="800100" lvl="2" indent="0">
              <a:buNone/>
            </a:pPr>
            <a:r>
              <a:rPr lang="fr-FR" dirty="0"/>
              <a:t>-</a:t>
            </a:r>
            <a:r>
              <a:rPr lang="fr-FR" sz="3000" dirty="0"/>
              <a:t> Connection</a:t>
            </a:r>
          </a:p>
          <a:p>
            <a:pPr marL="800100" lvl="2" indent="0">
              <a:buNone/>
            </a:pPr>
            <a:r>
              <a:rPr lang="fr-FR" sz="3000" dirty="0"/>
              <a:t>- Contenu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Une plateforme de cours (Moodle)</a:t>
            </a:r>
          </a:p>
          <a:p>
            <a:endParaRPr lang="fr-FR" dirty="0"/>
          </a:p>
          <a:p>
            <a:r>
              <a:rPr lang="fr-FR" dirty="0"/>
              <a:t>Le service documentation de l’UL (SCD)</a:t>
            </a:r>
          </a:p>
          <a:p>
            <a:endParaRPr lang="fr-FR" dirty="0"/>
          </a:p>
          <a:p>
            <a:r>
              <a:rPr lang="fr-FR" dirty="0"/>
              <a:t>La formation au numérique en santé</a:t>
            </a:r>
          </a:p>
          <a:p>
            <a:endParaRPr lang="fr-FR" dirty="0"/>
          </a:p>
          <a:p>
            <a:r>
              <a:rPr lang="fr-FR" dirty="0"/>
              <a:t>Autres logiciels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43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re 1">
            <a:extLst>
              <a:ext uri="{FF2B5EF4-FFF2-40B4-BE49-F238E27FC236}">
                <a16:creationId xmlns:a16="http://schemas.microsoft.com/office/drawing/2014/main" id="{326F1429-3BD3-4AF8-B529-C8855B2A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62" y="-246591"/>
            <a:ext cx="8229600" cy="1143000"/>
          </a:xfrm>
        </p:spPr>
        <p:txBody>
          <a:bodyPr/>
          <a:lstStyle/>
          <a:p>
            <a:r>
              <a:rPr lang="fr-FR" altLang="fr-FR" dirty="0"/>
              <a:t>La messagerie (2/3)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3BB995-D710-4CAF-9657-B9BB23EAA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462" y="1032402"/>
            <a:ext cx="8435124" cy="492918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fr-FR" dirty="0"/>
              <a:t>Pour l’utiliser en ligne : </a:t>
            </a:r>
            <a:r>
              <a:rPr lang="fr-FR" dirty="0">
                <a:hlinkClick r:id="rId2"/>
              </a:rPr>
              <a:t>https://biome.unilim.fr/</a:t>
            </a:r>
            <a:endParaRPr lang="fr-FR" dirty="0"/>
          </a:p>
          <a:p>
            <a:pPr marL="0" indent="0">
              <a:buNone/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 marL="0" indent="0">
              <a:buNone/>
              <a:defRPr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0E55FC-448F-EE4A-A0EF-899DF3E03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0541" y="5231649"/>
            <a:ext cx="6470918" cy="5939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75145A-A0DA-9642-B22F-314E9FD74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5955" y="1674127"/>
            <a:ext cx="3160091" cy="34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921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60E38E-B1D0-A640-9D80-D0745EEDB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messagerie (3/3)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9BC759C-20AF-B448-BA5E-6700E580D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244171"/>
            <a:ext cx="9500322" cy="487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72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48FADBC-72A2-653A-B7B5-2B4CF78B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576" y="2859305"/>
            <a:ext cx="985053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La plateforme de cours: </a:t>
            </a:r>
            <a:r>
              <a:rPr lang="fr-FR" dirty="0" err="1"/>
              <a:t>Ilfomer-community</a:t>
            </a:r>
            <a:r>
              <a:rPr lang="fr-FR" dirty="0"/>
              <a:t> (« Moodle »)</a:t>
            </a:r>
          </a:p>
        </p:txBody>
      </p:sp>
    </p:spTree>
    <p:extLst>
      <p:ext uri="{BB962C8B-B14F-4D97-AF65-F5344CB8AC3E}">
        <p14:creationId xmlns:p14="http://schemas.microsoft.com/office/powerpoint/2010/main" val="2085668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re 1">
            <a:extLst>
              <a:ext uri="{FF2B5EF4-FFF2-40B4-BE49-F238E27FC236}">
                <a16:creationId xmlns:a16="http://schemas.microsoft.com/office/drawing/2014/main" id="{A7751976-A7BF-4A54-BAAC-EC8FCD460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084" y="-145441"/>
            <a:ext cx="8229600" cy="1143000"/>
          </a:xfrm>
        </p:spPr>
        <p:txBody>
          <a:bodyPr/>
          <a:lstStyle/>
          <a:p>
            <a:r>
              <a:rPr lang="fr-FR" altLang="fr-FR" dirty="0"/>
              <a:t>Une plateforme de cours : (1/3)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2B829CF-D516-401A-929C-18E78C6A1B45}"/>
              </a:ext>
            </a:extLst>
          </p:cNvPr>
          <p:cNvSpPr/>
          <p:nvPr/>
        </p:nvSpPr>
        <p:spPr>
          <a:xfrm>
            <a:off x="9163317" y="1531600"/>
            <a:ext cx="1224136" cy="1224136"/>
          </a:xfrm>
          <a:prstGeom prst="ellipse">
            <a:avLst/>
          </a:prstGeom>
          <a:solidFill>
            <a:schemeClr val="accent3">
              <a:alpha val="2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57347" name="Espace réservé du contenu 2">
            <a:extLst>
              <a:ext uri="{FF2B5EF4-FFF2-40B4-BE49-F238E27FC236}">
                <a16:creationId xmlns:a16="http://schemas.microsoft.com/office/drawing/2014/main" id="{12CDD282-B42A-4697-9D0D-4DC568755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799" y="1199777"/>
            <a:ext cx="8509651" cy="4929188"/>
          </a:xfrm>
        </p:spPr>
        <p:txBody>
          <a:bodyPr>
            <a:normAutofit lnSpcReduction="10000"/>
          </a:bodyPr>
          <a:lstStyle/>
          <a:p>
            <a:r>
              <a:rPr lang="fr-FR" altLang="fr-FR" dirty="0"/>
              <a:t>Un projet de communautés</a:t>
            </a:r>
          </a:p>
          <a:p>
            <a:r>
              <a:rPr lang="fr-FR" altLang="fr-FR" dirty="0">
                <a:solidFill>
                  <a:schemeClr val="accent6">
                    <a:lumMod val="75000"/>
                  </a:schemeClr>
                </a:solidFill>
              </a:rPr>
              <a:t>La communauté de l’ILFOMER</a:t>
            </a:r>
            <a:br>
              <a:rPr lang="fr-FR" altLang="fr-FR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altLang="fr-FR" dirty="0">
                <a:solidFill>
                  <a:schemeClr val="accent6">
                    <a:lumMod val="75000"/>
                  </a:schemeClr>
                </a:solidFill>
                <a:hlinkClick r:id="rId2"/>
              </a:rPr>
              <a:t>https://community-ilfomer.unilim.fr/</a:t>
            </a:r>
            <a:endParaRPr lang="fr-FR" altLang="fr-FR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altLang="fr-FR" dirty="0"/>
              <a:t> Pour les infos utiles à la promotion</a:t>
            </a:r>
          </a:p>
          <a:p>
            <a:pPr lvl="1"/>
            <a:r>
              <a:rPr lang="fr-FR" altLang="fr-FR" dirty="0"/>
              <a:t> Pour aller plus loin dans le cours</a:t>
            </a:r>
          </a:p>
          <a:p>
            <a:pPr lvl="1"/>
            <a:r>
              <a:rPr lang="fr-FR" altLang="fr-FR" dirty="0"/>
              <a:t> Pour réviser</a:t>
            </a:r>
          </a:p>
          <a:p>
            <a:pPr lvl="1"/>
            <a:r>
              <a:rPr lang="fr-FR" altLang="fr-FR" dirty="0"/>
              <a:t> Pour trouver des ressources complémentaires</a:t>
            </a:r>
          </a:p>
          <a:p>
            <a:pPr lvl="1"/>
            <a:r>
              <a:rPr lang="fr-FR" altLang="fr-FR" dirty="0"/>
              <a:t> Pour remettre certains devoirs</a:t>
            </a:r>
          </a:p>
          <a:p>
            <a:pPr lvl="1"/>
            <a:r>
              <a:rPr lang="fr-FR" altLang="fr-FR" dirty="0"/>
              <a:t> Pour échanger avec les tuteurs</a:t>
            </a:r>
          </a:p>
          <a:p>
            <a:pPr lvl="1"/>
            <a:r>
              <a:rPr lang="fr-FR" altLang="fr-FR" dirty="0"/>
              <a:t>Accès à des documents administratifs</a:t>
            </a:r>
          </a:p>
          <a:p>
            <a:pPr lvl="1"/>
            <a:endParaRPr lang="fr-FR" alt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7A732D5-1BCC-4B0A-827A-F6F95A6673CD}"/>
              </a:ext>
            </a:extLst>
          </p:cNvPr>
          <p:cNvSpPr/>
          <p:nvPr/>
        </p:nvSpPr>
        <p:spPr>
          <a:xfrm>
            <a:off x="9955405" y="1531600"/>
            <a:ext cx="1224136" cy="1224136"/>
          </a:xfrm>
          <a:prstGeom prst="ellipse">
            <a:avLst/>
          </a:prstGeom>
          <a:solidFill>
            <a:srgbClr val="385D8A">
              <a:alpha val="25000"/>
            </a:srgbClr>
          </a:solidFill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CC99048-1749-44E1-BB66-D3C9136EE326}"/>
              </a:ext>
            </a:extLst>
          </p:cNvPr>
          <p:cNvSpPr/>
          <p:nvPr/>
        </p:nvSpPr>
        <p:spPr>
          <a:xfrm>
            <a:off x="9609845" y="2204864"/>
            <a:ext cx="1224136" cy="1224136"/>
          </a:xfrm>
          <a:prstGeom prst="ellipse">
            <a:avLst/>
          </a:prstGeom>
          <a:solidFill>
            <a:srgbClr val="B51621">
              <a:alpha val="25000"/>
            </a:srgbClr>
          </a:solidFill>
          <a:ln>
            <a:solidFill>
              <a:srgbClr val="B516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EC5DBC-C806-4E45-929E-19F417B18DA2}"/>
              </a:ext>
            </a:extLst>
          </p:cNvPr>
          <p:cNvSpPr txBox="1"/>
          <p:nvPr/>
        </p:nvSpPr>
        <p:spPr>
          <a:xfrm>
            <a:off x="9609845" y="3368651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fr-FR" sz="1400" dirty="0">
                <a:solidFill>
                  <a:srgbClr val="B51621"/>
                </a:solidFill>
              </a:rPr>
              <a:t>Ressources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45A6AD-EFDD-425E-B47D-21C84123992A}"/>
              </a:ext>
            </a:extLst>
          </p:cNvPr>
          <p:cNvSpPr txBox="1"/>
          <p:nvPr/>
        </p:nvSpPr>
        <p:spPr>
          <a:xfrm rot="-1800000">
            <a:off x="8895083" y="1372316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fr-FR" sz="1400" dirty="0">
                <a:solidFill>
                  <a:schemeClr val="accent3"/>
                </a:solidFill>
              </a:rPr>
              <a:t>Activités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9A82EB0-889E-4197-9D4C-887F6B6F1755}"/>
              </a:ext>
            </a:extLst>
          </p:cNvPr>
          <p:cNvSpPr txBox="1"/>
          <p:nvPr/>
        </p:nvSpPr>
        <p:spPr>
          <a:xfrm rot="1800000">
            <a:off x="10585982" y="1420560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fr-FR" sz="1400" dirty="0">
                <a:solidFill>
                  <a:srgbClr val="385D8A"/>
                </a:solidFill>
              </a:rPr>
              <a:t>Échanges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ED3484E-C48A-4F83-B520-04AF480E4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642" y="4877147"/>
            <a:ext cx="2120092" cy="69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27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re 1">
            <a:extLst>
              <a:ext uri="{FF2B5EF4-FFF2-40B4-BE49-F238E27FC236}">
                <a16:creationId xmlns:a16="http://schemas.microsoft.com/office/drawing/2014/main" id="{94251B2E-45D0-41CA-9DE6-D926F2AF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48" y="-178594"/>
            <a:ext cx="8229600" cy="1143000"/>
          </a:xfrm>
        </p:spPr>
        <p:txBody>
          <a:bodyPr/>
          <a:lstStyle/>
          <a:p>
            <a:r>
              <a:rPr lang="fr-FR" altLang="fr-FR" dirty="0"/>
              <a:t>Une plateforme de cours : Moodle (2/3)</a:t>
            </a:r>
          </a:p>
        </p:txBody>
      </p:sp>
      <p:sp>
        <p:nvSpPr>
          <p:cNvPr id="58371" name="Espace réservé du contenu 2">
            <a:extLst>
              <a:ext uri="{FF2B5EF4-FFF2-40B4-BE49-F238E27FC236}">
                <a16:creationId xmlns:a16="http://schemas.microsoft.com/office/drawing/2014/main" id="{7E4F8763-09E7-469C-B715-78939AB40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964406"/>
            <a:ext cx="8229600" cy="4929188"/>
          </a:xfrm>
        </p:spPr>
        <p:txBody>
          <a:bodyPr/>
          <a:lstStyle/>
          <a:p>
            <a:endParaRPr lang="fr-FR" altLang="fr-FR" dirty="0"/>
          </a:p>
          <a:p>
            <a:endParaRPr lang="fr-FR" alt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B7FB52-EE1B-47ED-8CEF-A51386237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982" y="964406"/>
            <a:ext cx="8865424" cy="29354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37F3CFB-4433-4EFA-8F82-BD8F577D5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887" y="3958473"/>
            <a:ext cx="8850609" cy="416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re 1">
            <a:extLst>
              <a:ext uri="{FF2B5EF4-FFF2-40B4-BE49-F238E27FC236}">
                <a16:creationId xmlns:a16="http://schemas.microsoft.com/office/drawing/2014/main" id="{94251B2E-45D0-41CA-9DE6-D926F2AF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42" y="-171450"/>
            <a:ext cx="8229600" cy="1143000"/>
          </a:xfrm>
        </p:spPr>
        <p:txBody>
          <a:bodyPr/>
          <a:lstStyle/>
          <a:p>
            <a:r>
              <a:rPr lang="fr-FR" altLang="fr-FR" dirty="0"/>
              <a:t>Une plateforme de cours : Moodle (3/3)</a:t>
            </a:r>
          </a:p>
        </p:txBody>
      </p:sp>
      <p:sp>
        <p:nvSpPr>
          <p:cNvPr id="58371" name="Espace réservé du contenu 2">
            <a:extLst>
              <a:ext uri="{FF2B5EF4-FFF2-40B4-BE49-F238E27FC236}">
                <a16:creationId xmlns:a16="http://schemas.microsoft.com/office/drawing/2014/main" id="{7E4F8763-09E7-469C-B715-78939AB40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8909"/>
            <a:ext cx="11094720" cy="4929188"/>
          </a:xfrm>
        </p:spPr>
        <p:txBody>
          <a:bodyPr/>
          <a:lstStyle/>
          <a:p>
            <a:endParaRPr lang="fr-FR" altLang="fr-FR" dirty="0"/>
          </a:p>
          <a:p>
            <a:r>
              <a:rPr lang="fr-FR" altLang="fr-FR" dirty="0"/>
              <a:t>Une éthique professionnelle !</a:t>
            </a:r>
          </a:p>
          <a:p>
            <a:endParaRPr lang="fr-FR" altLang="fr-FR" dirty="0"/>
          </a:p>
          <a:p>
            <a:r>
              <a:rPr lang="fr-FR" altLang="fr-FR" dirty="0"/>
              <a:t>Attention au plagiat… qui peut vous conduire jusqu’au conseil disciplinaire.</a:t>
            </a:r>
            <a:br>
              <a:rPr lang="fr-FR" altLang="fr-FR" dirty="0"/>
            </a:br>
            <a:endParaRPr lang="fr-FR" altLang="fr-FR" dirty="0"/>
          </a:p>
          <a:p>
            <a:r>
              <a:rPr lang="fr-FR" altLang="fr-FR" dirty="0"/>
              <a:t>Un outil :</a:t>
            </a:r>
            <a:br>
              <a:rPr lang="fr-FR" altLang="fr-FR" dirty="0"/>
            </a:br>
            <a:r>
              <a:rPr lang="fr-FR" altLang="fr-FR" dirty="0"/>
              <a:t> ??</a:t>
            </a:r>
          </a:p>
          <a:p>
            <a:endParaRPr lang="fr-FR" altLang="fr-FR" dirty="0"/>
          </a:p>
        </p:txBody>
      </p:sp>
      <p:pic>
        <p:nvPicPr>
          <p:cNvPr id="58372" name="Image 3">
            <a:extLst>
              <a:ext uri="{FF2B5EF4-FFF2-40B4-BE49-F238E27FC236}">
                <a16:creationId xmlns:a16="http://schemas.microsoft.com/office/drawing/2014/main" id="{76412585-0247-4018-AA61-CC396E34D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269" y="4602328"/>
            <a:ext cx="3943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578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48FADBC-72A2-653A-B7B5-2B4CF78B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576" y="2859305"/>
            <a:ext cx="10363200" cy="720080"/>
          </a:xfrm>
        </p:spPr>
        <p:txBody>
          <a:bodyPr/>
          <a:lstStyle/>
          <a:p>
            <a:r>
              <a:rPr lang="fr-FR" dirty="0"/>
              <a:t>Le service documentation de l’UL</a:t>
            </a:r>
          </a:p>
        </p:txBody>
      </p:sp>
    </p:spTree>
    <p:extLst>
      <p:ext uri="{BB962C8B-B14F-4D97-AF65-F5344CB8AC3E}">
        <p14:creationId xmlns:p14="http://schemas.microsoft.com/office/powerpoint/2010/main" val="1010378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re 1">
            <a:extLst>
              <a:ext uri="{FF2B5EF4-FFF2-40B4-BE49-F238E27FC236}">
                <a16:creationId xmlns:a16="http://schemas.microsoft.com/office/drawing/2014/main" id="{1DCA146C-BC85-474E-87B6-4C9EF758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075" y="-142875"/>
            <a:ext cx="8229600" cy="1143000"/>
          </a:xfrm>
        </p:spPr>
        <p:txBody>
          <a:bodyPr/>
          <a:lstStyle/>
          <a:p>
            <a:r>
              <a:rPr lang="fr-FR" altLang="fr-FR" dirty="0"/>
              <a:t>Des ressources documentaires</a:t>
            </a:r>
          </a:p>
        </p:txBody>
      </p:sp>
      <p:sp>
        <p:nvSpPr>
          <p:cNvPr id="56323" name="Espace réservé du contenu 2">
            <a:extLst>
              <a:ext uri="{FF2B5EF4-FFF2-40B4-BE49-F238E27FC236}">
                <a16:creationId xmlns:a16="http://schemas.microsoft.com/office/drawing/2014/main" id="{4B4DF5D5-911E-4650-A372-DA9B206BD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000125"/>
            <a:ext cx="11772900" cy="4929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fr-FR" sz="2400" dirty="0"/>
              <a:t>Accessibles à partir de Biome ou directement sur le site du SCD (Service Commun de la Documentation) : </a:t>
            </a:r>
            <a:r>
              <a:rPr lang="fr-FR" altLang="fr-FR" sz="2400" dirty="0">
                <a:hlinkClick r:id="rId3"/>
              </a:rPr>
              <a:t>https://www.unilim.fr/scd/</a:t>
            </a:r>
            <a:endParaRPr lang="fr-FR" alt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F5E6D2-869E-4162-8AF5-77E723005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516" y="1702670"/>
            <a:ext cx="8510359" cy="50619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1200F52-1F2A-0C4D-A317-DF7CECC4A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27047"/>
            <a:ext cx="8676456" cy="1143000"/>
          </a:xfrm>
        </p:spPr>
        <p:txBody>
          <a:bodyPr/>
          <a:lstStyle/>
          <a:p>
            <a:r>
              <a:rPr lang="fr-FR" dirty="0"/>
              <a:t>SCD </a:t>
            </a:r>
            <a:r>
              <a:rPr lang="fr-FR" dirty="0" err="1"/>
              <a:t>unilim</a:t>
            </a:r>
            <a:endParaRPr lang="fr-FR" dirty="0"/>
          </a:p>
        </p:txBody>
      </p:sp>
      <p:pic>
        <p:nvPicPr>
          <p:cNvPr id="2050" name="Picture 2" descr="Accueil - Service Commun de la Documentation">
            <a:extLst>
              <a:ext uri="{FF2B5EF4-FFF2-40B4-BE49-F238E27FC236}">
                <a16:creationId xmlns:a16="http://schemas.microsoft.com/office/drawing/2014/main" id="{DC37A5FD-4C8B-63FE-5EA6-0B521CE4C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" y="1803752"/>
            <a:ext cx="45720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0A1B1D-65E1-A43C-BBC5-A349EA34B541}"/>
              </a:ext>
            </a:extLst>
          </p:cNvPr>
          <p:cNvSpPr txBox="1"/>
          <p:nvPr/>
        </p:nvSpPr>
        <p:spPr>
          <a:xfrm>
            <a:off x="509530" y="2795135"/>
            <a:ext cx="29184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</a:t>
            </a:r>
            <a:r>
              <a:rPr lang="fr-FR" dirty="0" err="1"/>
              <a:t>www.unilim.fr</a:t>
            </a:r>
            <a:r>
              <a:rPr lang="fr-FR" dirty="0"/>
              <a:t>/</a:t>
            </a:r>
            <a:r>
              <a:rPr lang="fr-FR" dirty="0" err="1"/>
              <a:t>scd</a:t>
            </a:r>
            <a:r>
              <a:rPr lang="fr-FR" dirty="0"/>
              <a:t>/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199028-1CAA-7F47-CDE9-AA9DA3BEAD1E}"/>
              </a:ext>
            </a:extLst>
          </p:cNvPr>
          <p:cNvSpPr txBox="1"/>
          <p:nvPr/>
        </p:nvSpPr>
        <p:spPr>
          <a:xfrm>
            <a:off x="1921464" y="5730666"/>
            <a:ext cx="5327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Site pour accéder à des ressources pédagogiques</a:t>
            </a:r>
          </a:p>
        </p:txBody>
      </p:sp>
      <p:sp>
        <p:nvSpPr>
          <p:cNvPr id="11" name="Flèche vers la droite 10">
            <a:extLst>
              <a:ext uri="{FF2B5EF4-FFF2-40B4-BE49-F238E27FC236}">
                <a16:creationId xmlns:a16="http://schemas.microsoft.com/office/drawing/2014/main" id="{0DE70F8F-52DE-00F2-DA8F-3C93C563069F}"/>
              </a:ext>
            </a:extLst>
          </p:cNvPr>
          <p:cNvSpPr/>
          <p:nvPr/>
        </p:nvSpPr>
        <p:spPr>
          <a:xfrm>
            <a:off x="609600" y="5674713"/>
            <a:ext cx="978408" cy="48463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043980-1890-424F-AB3B-0BD2BCC27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371" y="35052"/>
            <a:ext cx="7228409" cy="511874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27122B-AAE7-402F-B7E2-C7F243DA058C}"/>
              </a:ext>
            </a:extLst>
          </p:cNvPr>
          <p:cNvSpPr txBox="1"/>
          <p:nvPr/>
        </p:nvSpPr>
        <p:spPr>
          <a:xfrm>
            <a:off x="9852660" y="5090288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et bien d’autres…</a:t>
            </a:r>
          </a:p>
        </p:txBody>
      </p:sp>
    </p:spTree>
    <p:extLst>
      <p:ext uri="{BB962C8B-B14F-4D97-AF65-F5344CB8AC3E}">
        <p14:creationId xmlns:p14="http://schemas.microsoft.com/office/powerpoint/2010/main" val="2777783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48FADBC-72A2-653A-B7B5-2B4CF78B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576" y="2859305"/>
            <a:ext cx="10363200" cy="720080"/>
          </a:xfrm>
        </p:spPr>
        <p:txBody>
          <a:bodyPr>
            <a:normAutofit/>
          </a:bodyPr>
          <a:lstStyle/>
          <a:p>
            <a:r>
              <a:rPr lang="fr-FR" dirty="0"/>
              <a:t>La formation au numérique en santé</a:t>
            </a:r>
          </a:p>
        </p:txBody>
      </p:sp>
    </p:spTree>
    <p:extLst>
      <p:ext uri="{BB962C8B-B14F-4D97-AF65-F5344CB8AC3E}">
        <p14:creationId xmlns:p14="http://schemas.microsoft.com/office/powerpoint/2010/main" val="1320401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48FADBC-72A2-653A-B7B5-2B4CF78B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576" y="2859305"/>
            <a:ext cx="10363200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L’environnement numérique de travail (Biome)</a:t>
            </a:r>
          </a:p>
        </p:txBody>
      </p:sp>
    </p:spTree>
    <p:extLst>
      <p:ext uri="{BB962C8B-B14F-4D97-AF65-F5344CB8AC3E}">
        <p14:creationId xmlns:p14="http://schemas.microsoft.com/office/powerpoint/2010/main" val="2921872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954E8-FCB3-4D4C-AC8A-1EB3211A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Numérique en santé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E0901D-95FD-4F10-BB5E-F6BA8C3E4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71601"/>
            <a:ext cx="10972800" cy="5154564"/>
          </a:xfrm>
        </p:spPr>
        <p:txBody>
          <a:bodyPr>
            <a:normAutofit lnSpcReduction="10000"/>
          </a:bodyPr>
          <a:lstStyle/>
          <a:p>
            <a:r>
              <a:rPr lang="fr-FR" sz="2800" dirty="0"/>
              <a:t>Les décrets du 10 novembre 2022 instaurent pour tous les étudiants en sante,  un socle commun de compétences numérique en santé. </a:t>
            </a:r>
          </a:p>
          <a:p>
            <a:endParaRPr lang="fr-FR" sz="2000" dirty="0"/>
          </a:p>
          <a:p>
            <a:r>
              <a:rPr lang="fr-FR" sz="2800" u="sng" dirty="0"/>
              <a:t>Objectifs:</a:t>
            </a:r>
          </a:p>
          <a:p>
            <a:pPr marL="0" indent="0">
              <a:buNone/>
            </a:pPr>
            <a:endParaRPr lang="fr-FR" sz="1200" dirty="0"/>
          </a:p>
          <a:p>
            <a:pPr marL="400050" lvl="1" indent="0">
              <a:buNone/>
            </a:pPr>
            <a:r>
              <a:rPr lang="fr-FR" sz="2000" dirty="0"/>
              <a:t>-   </a:t>
            </a:r>
            <a:r>
              <a:rPr lang="fr-FR" sz="2400" dirty="0"/>
              <a:t>appréhender les enjeux liés à la santé numérique</a:t>
            </a:r>
          </a:p>
          <a:p>
            <a:pPr lvl="1">
              <a:buFontTx/>
              <a:buChar char="-"/>
            </a:pPr>
            <a:endParaRPr lang="fr-FR" sz="2400" dirty="0"/>
          </a:p>
          <a:p>
            <a:pPr lvl="1">
              <a:buFontTx/>
              <a:buChar char="-"/>
            </a:pPr>
            <a:r>
              <a:rPr lang="fr-FR" sz="2400" dirty="0"/>
              <a:t>acquérir les connaissances et compétences nécessaires pour travailler dans un contexte de digitalisation de l’exercice</a:t>
            </a:r>
          </a:p>
          <a:p>
            <a:pPr lvl="1">
              <a:buFontTx/>
              <a:buChar char="-"/>
            </a:pPr>
            <a:endParaRPr lang="fr-FR" sz="2400" dirty="0"/>
          </a:p>
          <a:p>
            <a:pPr lvl="1">
              <a:buFontTx/>
              <a:buChar char="-"/>
            </a:pPr>
            <a:r>
              <a:rPr lang="fr-FR" sz="2400" dirty="0"/>
              <a:t>intégrer le numérique en santé dans l’exercice des professionnels de santé.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6781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954E8-FCB3-4D4C-AC8A-1EB3211A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Numérique en santé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E0901D-95FD-4F10-BB5E-F6BA8C3E4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FR" sz="2800" dirty="0"/>
              <a:t>La formation au numérique en santé est organisée en 5 domaines de connaissances et compétences:</a:t>
            </a:r>
          </a:p>
          <a:p>
            <a:endParaRPr lang="fr-FR" sz="1200" dirty="0"/>
          </a:p>
          <a:p>
            <a:pPr marL="800100" lvl="2" indent="0">
              <a:lnSpc>
                <a:spcPct val="150000"/>
              </a:lnSpc>
              <a:buNone/>
            </a:pPr>
            <a:r>
              <a:rPr lang="fr-FR" dirty="0"/>
              <a:t> 1. Les données de santé.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fr-FR" dirty="0"/>
              <a:t> 2. La cybersécurité en santé. 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fr-FR" dirty="0"/>
              <a:t>3. La communication en santé.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fr-FR" dirty="0"/>
              <a:t> 4. Les outils numériques en santé. 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fr-FR" dirty="0"/>
              <a:t>5. La télésanté.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31844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954E8-FCB3-4D4C-AC8A-1EB3211A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Numérique en santé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E0901D-95FD-4F10-BB5E-F6BA8C3E4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8" y="837568"/>
            <a:ext cx="7777316" cy="1733260"/>
          </a:xfrm>
        </p:spPr>
        <p:txBody>
          <a:bodyPr>
            <a:normAutofit/>
          </a:bodyPr>
          <a:lstStyle/>
          <a:p>
            <a:r>
              <a:rPr lang="fr-FR" sz="2400" dirty="0"/>
              <a:t> A l’UL, la formation initiale des étudiants en santé est assurée par le Campus Numérique en Santé :			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E3B143-8B42-4FC2-AD43-362C504E9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174" y="895235"/>
            <a:ext cx="3444978" cy="13374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193B218-C87B-4F22-91CE-428D7F1C6CDE}"/>
              </a:ext>
            </a:extLst>
          </p:cNvPr>
          <p:cNvSpPr txBox="1"/>
          <p:nvPr/>
        </p:nvSpPr>
        <p:spPr>
          <a:xfrm>
            <a:off x="1571019" y="1739831"/>
            <a:ext cx="4971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hlinkClick r:id="rId3"/>
              </a:rPr>
              <a:t>https://campus.cinergesante.fr/</a:t>
            </a:r>
            <a:endParaRPr lang="fr-FR" sz="2400" dirty="0"/>
          </a:p>
          <a:p>
            <a:pPr algn="ctr"/>
            <a:endParaRPr lang="fr-FR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010498-CB93-4273-997B-67DA7B2ED112}"/>
              </a:ext>
            </a:extLst>
          </p:cNvPr>
          <p:cNvSpPr txBox="1"/>
          <p:nvPr/>
        </p:nvSpPr>
        <p:spPr>
          <a:xfrm>
            <a:off x="362838" y="2435538"/>
            <a:ext cx="11612852" cy="358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28 heures  et 2 </a:t>
            </a:r>
            <a:r>
              <a:rPr lang="fr-FR" sz="2200" dirty="0" err="1"/>
              <a:t>ects</a:t>
            </a:r>
            <a:r>
              <a:rPr lang="fr-FR" sz="2200" dirty="0"/>
              <a:t> seront  consacrées à ce socle de compétences: Capsules pédagogiques interactives, Séances de simulation, immersion en réalité virtuelle, jeux sérieux, parcours adaptés.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Il est réparti différemment selon les formations, mais toujours  en autoformation en ligne (Moodle).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Sa validation de fera en présentiel à l’ILFOMER. (CT ou CC)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Au plus tard lors de la troisième année de formation.</a:t>
            </a:r>
          </a:p>
        </p:txBody>
      </p:sp>
    </p:spTree>
    <p:extLst>
      <p:ext uri="{BB962C8B-B14F-4D97-AF65-F5344CB8AC3E}">
        <p14:creationId xmlns:p14="http://schemas.microsoft.com/office/powerpoint/2010/main" val="106173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48FADBC-72A2-653A-B7B5-2B4CF78B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976871"/>
            <a:ext cx="10363200" cy="720080"/>
          </a:xfrm>
        </p:spPr>
        <p:txBody>
          <a:bodyPr/>
          <a:lstStyle/>
          <a:p>
            <a:r>
              <a:rPr lang="fr-FR" dirty="0"/>
              <a:t>Autres logiciels/sites</a:t>
            </a:r>
          </a:p>
        </p:txBody>
      </p:sp>
    </p:spTree>
    <p:extLst>
      <p:ext uri="{BB962C8B-B14F-4D97-AF65-F5344CB8AC3E}">
        <p14:creationId xmlns:p14="http://schemas.microsoft.com/office/powerpoint/2010/main" val="575332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1200F52-1F2A-0C4D-A317-DF7CECC4A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27047"/>
            <a:ext cx="8676456" cy="1143000"/>
          </a:xfrm>
        </p:spPr>
        <p:txBody>
          <a:bodyPr/>
          <a:lstStyle/>
          <a:p>
            <a:r>
              <a:rPr lang="fr-FR" dirty="0"/>
              <a:t>Suite microsoft 365</a:t>
            </a:r>
          </a:p>
        </p:txBody>
      </p:sp>
      <p:pic>
        <p:nvPicPr>
          <p:cNvPr id="5122" name="Picture 2" descr="Comment partager votre abonnement Microsoft 365 Famille ? | Diivii.com">
            <a:extLst>
              <a:ext uri="{FF2B5EF4-FFF2-40B4-BE49-F238E27FC236}">
                <a16:creationId xmlns:a16="http://schemas.microsoft.com/office/drawing/2014/main" id="{D9632D3E-BD8F-05B7-0814-1A84B06D7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27" y="1725023"/>
            <a:ext cx="34925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BD37E9-444A-F83B-E836-351F6129E85C}"/>
              </a:ext>
            </a:extLst>
          </p:cNvPr>
          <p:cNvSpPr txBox="1"/>
          <p:nvPr/>
        </p:nvSpPr>
        <p:spPr>
          <a:xfrm>
            <a:off x="4947828" y="1877760"/>
            <a:ext cx="39209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Word, PPT et Excel : outils de travail</a:t>
            </a:r>
          </a:p>
          <a:p>
            <a:endParaRPr lang="fr-FR" dirty="0"/>
          </a:p>
          <a:p>
            <a:r>
              <a:rPr lang="fr-FR" dirty="0"/>
              <a:t>One Note : outil d’organisation</a:t>
            </a:r>
          </a:p>
          <a:p>
            <a:endParaRPr lang="fr-FR" dirty="0"/>
          </a:p>
          <a:p>
            <a:r>
              <a:rPr lang="fr-FR" dirty="0"/>
              <a:t>Teams : outil de communication</a:t>
            </a:r>
          </a:p>
          <a:p>
            <a:endParaRPr lang="fr-FR" dirty="0"/>
          </a:p>
          <a:p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641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AE34E3-B425-60B2-EF04-3F7CB8B56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BBB </a:t>
            </a:r>
            <a:r>
              <a:rPr lang="fr-FR" dirty="0" err="1"/>
              <a:t>unilim</a:t>
            </a:r>
            <a:endParaRPr lang="fr-FR" dirty="0"/>
          </a:p>
        </p:txBody>
      </p:sp>
      <p:pic>
        <p:nvPicPr>
          <p:cNvPr id="8194" name="Picture 2" descr="BigBlueButton Plus – Adoptez cette extension pour 🦊 Firefox (fr)">
            <a:extLst>
              <a:ext uri="{FF2B5EF4-FFF2-40B4-BE49-F238E27FC236}">
                <a16:creationId xmlns:a16="http://schemas.microsoft.com/office/drawing/2014/main" id="{2FC7810C-8673-6C1A-1C51-AA1D3F831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514" y="1867988"/>
            <a:ext cx="3200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Big Blue Button - Edunao">
            <a:extLst>
              <a:ext uri="{FF2B5EF4-FFF2-40B4-BE49-F238E27FC236}">
                <a16:creationId xmlns:a16="http://schemas.microsoft.com/office/drawing/2014/main" id="{191A4F45-7A3C-A0C2-872E-82129E669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1" y="85071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A297357-937C-DCC0-0A7E-20162D90D15F}"/>
              </a:ext>
            </a:extLst>
          </p:cNvPr>
          <p:cNvSpPr txBox="1"/>
          <p:nvPr/>
        </p:nvSpPr>
        <p:spPr>
          <a:xfrm>
            <a:off x="829491" y="4235274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</a:t>
            </a:r>
            <a:r>
              <a:rPr lang="fr-FR" dirty="0" err="1"/>
              <a:t>bbb.unilim.fr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2213576-07AE-9081-B250-90EC9989ECEA}"/>
              </a:ext>
            </a:extLst>
          </p:cNvPr>
          <p:cNvSpPr txBox="1"/>
          <p:nvPr/>
        </p:nvSpPr>
        <p:spPr>
          <a:xfrm>
            <a:off x="8307579" y="2826322"/>
            <a:ext cx="373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Logiciel de visioconférence de l’UL</a:t>
            </a:r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8D70DAF1-9B87-DDF6-6867-2467739DFDE2}"/>
              </a:ext>
            </a:extLst>
          </p:cNvPr>
          <p:cNvSpPr/>
          <p:nvPr/>
        </p:nvSpPr>
        <p:spPr>
          <a:xfrm>
            <a:off x="6929845" y="2768672"/>
            <a:ext cx="978408" cy="48463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29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DEB520-CA17-DE0E-7443-41941346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Carte mentale - </a:t>
            </a:r>
            <a:r>
              <a:rPr lang="fr-FR" dirty="0" err="1"/>
              <a:t>cmaptool</a:t>
            </a:r>
            <a:r>
              <a:rPr lang="fr-FR" dirty="0"/>
              <a:t> </a:t>
            </a:r>
          </a:p>
        </p:txBody>
      </p:sp>
      <p:pic>
        <p:nvPicPr>
          <p:cNvPr id="7170" name="Picture 2" descr="Les cartes conceptuelles : des outils efficaces pour comprendre un concept  en profondeur (différentes des Mind Maps)">
            <a:extLst>
              <a:ext uri="{FF2B5EF4-FFF2-40B4-BE49-F238E27FC236}">
                <a16:creationId xmlns:a16="http://schemas.microsoft.com/office/drawing/2014/main" id="{8A397922-9EE3-6CBB-1F31-3A7720A47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65" y="1714500"/>
            <a:ext cx="572293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3F81546-E306-B8D3-CD13-96059743CD04}"/>
              </a:ext>
            </a:extLst>
          </p:cNvPr>
          <p:cNvSpPr txBox="1"/>
          <p:nvPr/>
        </p:nvSpPr>
        <p:spPr>
          <a:xfrm>
            <a:off x="5968003" y="3447550"/>
            <a:ext cx="58929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Outil de travail pour réaliser un brainstorming</a:t>
            </a:r>
          </a:p>
          <a:p>
            <a:pPr algn="r"/>
            <a:endParaRPr lang="fr-FR" dirty="0"/>
          </a:p>
          <a:p>
            <a:pPr algn="r"/>
            <a:r>
              <a:rPr lang="fr-FR" sz="1400" dirty="0">
                <a:hlinkClick r:id="rId3"/>
              </a:rPr>
              <a:t>mailto:https://cmaptools.fr.softonic.com/telecharger?ex=RAMP-2081.4</a:t>
            </a:r>
            <a:endParaRPr lang="fr-FR" sz="1400" dirty="0"/>
          </a:p>
          <a:p>
            <a:pPr algn="r"/>
            <a:endParaRPr lang="fr-FR" dirty="0"/>
          </a:p>
        </p:txBody>
      </p:sp>
      <p:sp>
        <p:nvSpPr>
          <p:cNvPr id="8" name="Flèche vers la droite 7">
            <a:extLst>
              <a:ext uri="{FF2B5EF4-FFF2-40B4-BE49-F238E27FC236}">
                <a16:creationId xmlns:a16="http://schemas.microsoft.com/office/drawing/2014/main" id="{9FCC7D01-AC7C-D948-208F-3D35036BDD46}"/>
              </a:ext>
            </a:extLst>
          </p:cNvPr>
          <p:cNvSpPr/>
          <p:nvPr/>
        </p:nvSpPr>
        <p:spPr>
          <a:xfrm>
            <a:off x="6138018" y="3371350"/>
            <a:ext cx="978408" cy="48463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6778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DDB0B-FBCC-3AE1-845F-D7C037204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Logiciel de dessin – </a:t>
            </a:r>
            <a:r>
              <a:rPr lang="fr-FR" dirty="0" err="1"/>
              <a:t>draw.io</a:t>
            </a:r>
            <a:r>
              <a:rPr lang="fr-FR" dirty="0"/>
              <a:t> </a:t>
            </a:r>
          </a:p>
        </p:txBody>
      </p:sp>
      <p:sp>
        <p:nvSpPr>
          <p:cNvPr id="5" name="ZoneTexte 4">
            <a:hlinkClick r:id="rId2"/>
            <a:extLst>
              <a:ext uri="{FF2B5EF4-FFF2-40B4-BE49-F238E27FC236}">
                <a16:creationId xmlns:a16="http://schemas.microsoft.com/office/drawing/2014/main" id="{79051CD4-072D-E34E-0DB5-B1D47E578910}"/>
              </a:ext>
            </a:extLst>
          </p:cNvPr>
          <p:cNvSpPr txBox="1"/>
          <p:nvPr/>
        </p:nvSpPr>
        <p:spPr>
          <a:xfrm>
            <a:off x="777240" y="4491774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https://app.diagrams.net/</a:t>
            </a:r>
            <a:endParaRPr lang="fr-FR" dirty="0"/>
          </a:p>
        </p:txBody>
      </p:sp>
      <p:pic>
        <p:nvPicPr>
          <p:cNvPr id="6146" name="Picture 2" descr="Diagram Software and Flowchart Maker">
            <a:extLst>
              <a:ext uri="{FF2B5EF4-FFF2-40B4-BE49-F238E27FC236}">
                <a16:creationId xmlns:a16="http://schemas.microsoft.com/office/drawing/2014/main" id="{AE380B0A-D637-2174-BC1A-197FEF133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12" y="1240972"/>
            <a:ext cx="4004853" cy="258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iagram Software and Flowchart Maker">
            <a:extLst>
              <a:ext uri="{FF2B5EF4-FFF2-40B4-BE49-F238E27FC236}">
                <a16:creationId xmlns:a16="http://schemas.microsoft.com/office/drawing/2014/main" id="{CDD7FC2D-D924-C917-1136-C26814185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055" y="1507383"/>
            <a:ext cx="6591642" cy="336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840C461-5F45-156F-128D-36384409A3C6}"/>
              </a:ext>
            </a:extLst>
          </p:cNvPr>
          <p:cNvSpPr txBox="1"/>
          <p:nvPr/>
        </p:nvSpPr>
        <p:spPr>
          <a:xfrm>
            <a:off x="4306029" y="4981285"/>
            <a:ext cx="700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Logiciel gratuit pour faire des dessins/illustrations pour des travaux </a:t>
            </a:r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5C941920-AB7A-C7E5-CC39-7DD94112667F}"/>
              </a:ext>
            </a:extLst>
          </p:cNvPr>
          <p:cNvSpPr/>
          <p:nvPr/>
        </p:nvSpPr>
        <p:spPr>
          <a:xfrm>
            <a:off x="2588295" y="5038200"/>
            <a:ext cx="978408" cy="48463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6682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6">
            <a:extLst>
              <a:ext uri="{FF2B5EF4-FFF2-40B4-BE49-F238E27FC236}">
                <a16:creationId xmlns:a16="http://schemas.microsoft.com/office/drawing/2014/main" id="{2211FF14-81C3-4E18-A4CB-0E8BCCF3A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352" y="1320037"/>
            <a:ext cx="5263996" cy="3839460"/>
          </a:xfrm>
          <a:prstGeom prst="rect">
            <a:avLst/>
          </a:prstGeom>
          <a:noFill/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951984" y="5975478"/>
            <a:ext cx="4454252" cy="477858"/>
          </a:xfrm>
        </p:spPr>
        <p:txBody>
          <a:bodyPr>
            <a:normAutofit/>
          </a:bodyPr>
          <a:lstStyle/>
          <a:p>
            <a:pPr algn="r"/>
            <a:r>
              <a:rPr lang="fr-FR" sz="2400" dirty="0"/>
              <a:t>Merci de votre attention….!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160CB-695A-4E45-9854-7E286E8363E4}"/>
              </a:ext>
            </a:extLst>
          </p:cNvPr>
          <p:cNvSpPr/>
          <p:nvPr/>
        </p:nvSpPr>
        <p:spPr>
          <a:xfrm>
            <a:off x="1927548" y="169065"/>
            <a:ext cx="8478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prstClr val="white"/>
                </a:solidFill>
                <a:ea typeface="+mj-ea"/>
                <a:cs typeface="+mj-cs"/>
              </a:rPr>
              <a:t>Retrouvez toute l’actualité de votre institut </a:t>
            </a:r>
          </a:p>
          <a:p>
            <a:pPr algn="ctr"/>
            <a:r>
              <a:rPr lang="fr-FR" sz="2800" b="1" dirty="0">
                <a:solidFill>
                  <a:prstClr val="white"/>
                </a:solidFill>
                <a:ea typeface="+mj-ea"/>
                <a:cs typeface="+mj-cs"/>
              </a:rPr>
              <a:t>sur son site internet et ses réseaux sociaux </a:t>
            </a:r>
            <a:endParaRPr lang="fr-FR" sz="2800" dirty="0"/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BCCAB593-CE8C-4AE9-8D29-664BB68EC8F2}"/>
              </a:ext>
            </a:extLst>
          </p:cNvPr>
          <p:cNvSpPr txBox="1">
            <a:spLocks/>
          </p:cNvSpPr>
          <p:nvPr/>
        </p:nvSpPr>
        <p:spPr>
          <a:xfrm>
            <a:off x="537652" y="2689774"/>
            <a:ext cx="6192688" cy="168238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chemeClr val="bg1"/>
                </a:solidFill>
              </a:rPr>
              <a:t>CONTACT:</a:t>
            </a:r>
          </a:p>
          <a:p>
            <a:pPr marL="0" indent="0">
              <a:buNone/>
            </a:pPr>
            <a:r>
              <a:rPr lang="fr-FR" sz="1600" dirty="0">
                <a:solidFill>
                  <a:schemeClr val="bg1"/>
                </a:solidFill>
              </a:rPr>
              <a:t> ILFOMER - UNIVERSITE DE LIMOGES - CAMPUS DE VANTEAUX</a:t>
            </a:r>
          </a:p>
          <a:p>
            <a:pPr marL="0" indent="0">
              <a:buNone/>
            </a:pPr>
            <a:r>
              <a:rPr lang="fr-FR" sz="1600" dirty="0">
                <a:solidFill>
                  <a:schemeClr val="bg1"/>
                </a:solidFill>
              </a:rPr>
              <a:t>39F Rue Camille Guérin 87036 LIMOGES Cedex</a:t>
            </a:r>
          </a:p>
          <a:p>
            <a:pPr marL="0" indent="0">
              <a:buNone/>
            </a:pPr>
            <a:r>
              <a:rPr lang="fr-FR" sz="1600" dirty="0">
                <a:solidFill>
                  <a:schemeClr val="bg1"/>
                </a:solidFill>
              </a:rPr>
              <a:t>05 87 08 08 74</a:t>
            </a:r>
          </a:p>
          <a:p>
            <a:pPr marL="0" indent="0">
              <a:buNone/>
            </a:pPr>
            <a:r>
              <a:rPr lang="fr-FR" sz="1600" dirty="0">
                <a:solidFill>
                  <a:schemeClr val="bg1"/>
                </a:solidFill>
              </a:rPr>
              <a:t>ilfomer-organisationgenerale@unilim.fr</a:t>
            </a:r>
          </a:p>
        </p:txBody>
      </p:sp>
    </p:spTree>
    <p:extLst>
      <p:ext uri="{BB962C8B-B14F-4D97-AF65-F5344CB8AC3E}">
        <p14:creationId xmlns:p14="http://schemas.microsoft.com/office/powerpoint/2010/main" val="3138933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>
            <a:extLst>
              <a:ext uri="{FF2B5EF4-FFF2-40B4-BE49-F238E27FC236}">
                <a16:creationId xmlns:a16="http://schemas.microsoft.com/office/drawing/2014/main" id="{26D25605-94F6-4068-A534-77894BDCE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770" y="-184512"/>
            <a:ext cx="8229600" cy="1143000"/>
          </a:xfrm>
        </p:spPr>
        <p:txBody>
          <a:bodyPr/>
          <a:lstStyle/>
          <a:p>
            <a:r>
              <a:rPr lang="fr-FR" altLang="fr-FR" dirty="0"/>
              <a:t>Mon environnement numérique à UNILIM</a:t>
            </a:r>
          </a:p>
        </p:txBody>
      </p:sp>
      <p:sp>
        <p:nvSpPr>
          <p:cNvPr id="43011" name="Espace réservé du contenu 2">
            <a:extLst>
              <a:ext uri="{FF2B5EF4-FFF2-40B4-BE49-F238E27FC236}">
                <a16:creationId xmlns:a16="http://schemas.microsoft.com/office/drawing/2014/main" id="{1E1114A8-304B-49DA-AF29-E786F71BD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648" y="1000758"/>
            <a:ext cx="8580438" cy="4929188"/>
          </a:xfrm>
        </p:spPr>
        <p:txBody>
          <a:bodyPr>
            <a:normAutofit/>
          </a:bodyPr>
          <a:lstStyle/>
          <a:p>
            <a:r>
              <a:rPr lang="fr-FR" altLang="fr-FR" dirty="0">
                <a:solidFill>
                  <a:schemeClr val="accent6">
                    <a:lumMod val="75000"/>
                  </a:schemeClr>
                </a:solidFill>
              </a:rPr>
              <a:t>Comment s’y connecter ?</a:t>
            </a:r>
          </a:p>
          <a:p>
            <a:pPr lvl="1"/>
            <a:r>
              <a:rPr lang="fr-FR" altLang="fr-FR" dirty="0"/>
              <a:t>Identifiants</a:t>
            </a:r>
          </a:p>
          <a:p>
            <a:pPr lvl="1"/>
            <a:r>
              <a:rPr lang="fr-FR" altLang="fr-FR" dirty="0"/>
              <a:t>Réseaux</a:t>
            </a:r>
            <a:br>
              <a:rPr lang="fr-FR" altLang="fr-FR" dirty="0"/>
            </a:br>
            <a:endParaRPr lang="fr-FR" altLang="fr-FR" dirty="0"/>
          </a:p>
          <a:p>
            <a:r>
              <a:rPr lang="fr-FR" altLang="fr-FR" dirty="0">
                <a:solidFill>
                  <a:schemeClr val="accent6">
                    <a:lumMod val="75000"/>
                  </a:schemeClr>
                </a:solidFill>
              </a:rPr>
              <a:t>Quels éléments y trouver ?</a:t>
            </a:r>
          </a:p>
          <a:p>
            <a:pPr lvl="1"/>
            <a:r>
              <a:rPr lang="fr-FR" altLang="fr-FR" dirty="0"/>
              <a:t>Un environnement numérique de travail (Biome)</a:t>
            </a:r>
          </a:p>
          <a:p>
            <a:pPr lvl="1"/>
            <a:r>
              <a:rPr lang="fr-FR" altLang="fr-FR" dirty="0"/>
              <a:t>Une suite bureautique</a:t>
            </a:r>
          </a:p>
          <a:p>
            <a:pPr lvl="1"/>
            <a:r>
              <a:rPr lang="fr-FR" altLang="fr-FR" dirty="0"/>
              <a:t>Une messagerie</a:t>
            </a:r>
          </a:p>
          <a:p>
            <a:pPr lvl="1"/>
            <a:r>
              <a:rPr lang="fr-FR" altLang="fr-FR" dirty="0"/>
              <a:t>Emploi du temps</a:t>
            </a:r>
          </a:p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0300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14B62-3DE9-B445-B45A-F97DB34CA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s’y connecter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8A5F30-063A-DE46-B213-D2041B25E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 identifiant sous la forme « </a:t>
            </a:r>
            <a:r>
              <a:rPr lang="fr-FR" b="1" dirty="0"/>
              <a:t>nom01</a:t>
            </a:r>
            <a:r>
              <a:rPr lang="fr-FR" dirty="0"/>
              <a:t> » (les 6 premiers caractères de votre nom)</a:t>
            </a:r>
          </a:p>
          <a:p>
            <a:endParaRPr lang="fr-FR" dirty="0"/>
          </a:p>
          <a:p>
            <a:r>
              <a:rPr lang="fr-FR" dirty="0"/>
              <a:t>Un mot de passe par défaut vous a été communiqué lors de votre inscription (généralement votre numéro INE ou Identifiant National Etudiant)</a:t>
            </a:r>
          </a:p>
          <a:p>
            <a:endParaRPr lang="fr-FR" dirty="0"/>
          </a:p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Impératif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 : changer votre mot de passe !</a:t>
            </a:r>
          </a:p>
        </p:txBody>
      </p:sp>
    </p:spTree>
    <p:extLst>
      <p:ext uri="{BB962C8B-B14F-4D97-AF65-F5344CB8AC3E}">
        <p14:creationId xmlns:p14="http://schemas.microsoft.com/office/powerpoint/2010/main" val="4285550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3C7982D2-34CD-EF41-8708-A70DACAE6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124" y="2962439"/>
            <a:ext cx="5901044" cy="190880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641C61-DEC3-4BD0-BC1C-12A81526B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Changement de votre mot de passe (1/2)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0E442C-04FA-4DC6-B2C3-E35245EEE3F5}"/>
              </a:ext>
            </a:extLst>
          </p:cNvPr>
          <p:cNvSpPr txBox="1"/>
          <p:nvPr/>
        </p:nvSpPr>
        <p:spPr>
          <a:xfrm>
            <a:off x="1825842" y="971600"/>
            <a:ext cx="8479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u="sng" dirty="0">
                <a:solidFill>
                  <a:srgbClr val="0070C0"/>
                </a:solidFill>
                <a:latin typeface="+mj-lt"/>
              </a:rPr>
              <a:t>https://</a:t>
            </a:r>
            <a:r>
              <a:rPr lang="fr-FR" u="sng" dirty="0" err="1">
                <a:solidFill>
                  <a:srgbClr val="0070C0"/>
                </a:solidFill>
                <a:latin typeface="+mj-lt"/>
              </a:rPr>
              <a:t>biome.unilim.fr</a:t>
            </a:r>
            <a:r>
              <a:rPr lang="fr-FR" u="sng" dirty="0">
                <a:solidFill>
                  <a:srgbClr val="0070C0"/>
                </a:solidFill>
                <a:latin typeface="+mj-lt"/>
              </a:rPr>
              <a:t>/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796F4F-55C8-1644-8618-53C0A831729E}"/>
              </a:ext>
            </a:extLst>
          </p:cNvPr>
          <p:cNvSpPr txBox="1"/>
          <p:nvPr/>
        </p:nvSpPr>
        <p:spPr>
          <a:xfrm>
            <a:off x="5638801" y="288847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DB5D2D-F255-464A-A833-5394662F50FA}"/>
              </a:ext>
            </a:extLst>
          </p:cNvPr>
          <p:cNvSpPr txBox="1"/>
          <p:nvPr/>
        </p:nvSpPr>
        <p:spPr>
          <a:xfrm>
            <a:off x="4212751" y="1915998"/>
            <a:ext cx="3129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1E5F1D1-C3CE-424E-8B2D-BCF434CB0F4B}"/>
              </a:ext>
            </a:extLst>
          </p:cNvPr>
          <p:cNvSpPr txBox="1"/>
          <p:nvPr/>
        </p:nvSpPr>
        <p:spPr>
          <a:xfrm>
            <a:off x="6553137" y="3167390"/>
            <a:ext cx="3129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94496D6-BEAD-054E-ACF4-330BAD8EB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402" y="1626258"/>
            <a:ext cx="3322397" cy="12047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AA59529-C56C-EE4C-BC9E-4B6E165A3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6229" y="5195864"/>
            <a:ext cx="8229600" cy="65434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9F0C26F-EAA2-4949-8817-0CBED17B0CC0}"/>
              </a:ext>
            </a:extLst>
          </p:cNvPr>
          <p:cNvSpPr txBox="1"/>
          <p:nvPr/>
        </p:nvSpPr>
        <p:spPr>
          <a:xfrm>
            <a:off x="8071798" y="5235231"/>
            <a:ext cx="3129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BAF76AB-C4A4-5A48-81BA-0B9F51036810}"/>
              </a:ext>
            </a:extLst>
          </p:cNvPr>
          <p:cNvSpPr txBox="1"/>
          <p:nvPr/>
        </p:nvSpPr>
        <p:spPr>
          <a:xfrm>
            <a:off x="3729047" y="994972"/>
            <a:ext cx="3129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3618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B94BEE2-F554-3C46-A560-B64A271C6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588" y="971601"/>
            <a:ext cx="6757253" cy="25236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641C61-DEC3-4BD0-BC1C-12A81526B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Changement de votre mot de passe (2/2)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796F4F-55C8-1644-8618-53C0A831729E}"/>
              </a:ext>
            </a:extLst>
          </p:cNvPr>
          <p:cNvSpPr txBox="1"/>
          <p:nvPr/>
        </p:nvSpPr>
        <p:spPr>
          <a:xfrm>
            <a:off x="5638801" y="288847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9F0C26F-EAA2-4949-8817-0CBED17B0CC0}"/>
              </a:ext>
            </a:extLst>
          </p:cNvPr>
          <p:cNvSpPr txBox="1"/>
          <p:nvPr/>
        </p:nvSpPr>
        <p:spPr>
          <a:xfrm>
            <a:off x="4885692" y="4529553"/>
            <a:ext cx="3129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BAF76AB-C4A4-5A48-81BA-0B9F51036810}"/>
              </a:ext>
            </a:extLst>
          </p:cNvPr>
          <p:cNvSpPr txBox="1"/>
          <p:nvPr/>
        </p:nvSpPr>
        <p:spPr>
          <a:xfrm>
            <a:off x="4693171" y="2796145"/>
            <a:ext cx="3129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FED227B-8ADA-0248-B05F-BEEF8B3BD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045" y="2844180"/>
            <a:ext cx="5070368" cy="304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92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41C61-DEC3-4BD0-BC1C-12A81526B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-171400"/>
            <a:ext cx="8229600" cy="1143000"/>
          </a:xfrm>
        </p:spPr>
        <p:txBody>
          <a:bodyPr wrap="square" anchor="ctr">
            <a:normAutofit/>
          </a:bodyPr>
          <a:lstStyle/>
          <a:p>
            <a:r>
              <a:rPr lang="fr-FR" dirty="0"/>
              <a:t>Et si j’ai perdu mon mot de passe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1EA8A6-C818-7D43-A4AA-90AF78326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569" y="1196975"/>
            <a:ext cx="7496863" cy="4929188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4796F4F-55C8-1644-8618-53C0A831729E}"/>
              </a:ext>
            </a:extLst>
          </p:cNvPr>
          <p:cNvSpPr txBox="1"/>
          <p:nvPr/>
        </p:nvSpPr>
        <p:spPr>
          <a:xfrm>
            <a:off x="5638801" y="288847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95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14B62-3DE9-B445-B45A-F97DB34CA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s’y connecter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8A5F30-063A-DE46-B213-D2041B25E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082939"/>
            <a:ext cx="8904242" cy="492918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Deux réseaux </a:t>
            </a:r>
            <a:r>
              <a:rPr lang="fr-FR" dirty="0" err="1"/>
              <a:t>WiFi</a:t>
            </a:r>
            <a:r>
              <a:rPr lang="fr-FR" dirty="0"/>
              <a:t> disponibles</a:t>
            </a:r>
            <a:br>
              <a:rPr lang="fr-FR" dirty="0"/>
            </a:br>
            <a:r>
              <a:rPr lang="fr-FR" dirty="0"/>
              <a:t>que vous allez bientôt utiliser :</a:t>
            </a:r>
          </a:p>
          <a:p>
            <a:pPr marL="0" indent="0">
              <a:buNone/>
            </a:pPr>
            <a:endParaRPr lang="fr-FR" sz="1400" dirty="0"/>
          </a:p>
          <a:p>
            <a:r>
              <a:rPr lang="fr-FR" sz="2600" dirty="0" err="1">
                <a:solidFill>
                  <a:schemeClr val="accent6">
                    <a:lumMod val="75000"/>
                  </a:schemeClr>
                </a:solidFill>
              </a:rPr>
              <a:t>Eduroam</a:t>
            </a:r>
            <a:r>
              <a:rPr lang="fr-FR" sz="2600" dirty="0"/>
              <a:t> : réseau sécurisé (chiffré) des établissements du supérieur  (en France et à l’international)</a:t>
            </a:r>
          </a:p>
          <a:p>
            <a:pPr marL="0" indent="0" algn="ctr">
              <a:buNone/>
            </a:pPr>
            <a:r>
              <a:rPr lang="fr-FR" sz="2600" i="1" dirty="0">
                <a:solidFill>
                  <a:schemeClr val="accent6">
                    <a:lumMod val="75000"/>
                  </a:schemeClr>
                </a:solidFill>
              </a:rPr>
              <a:t>A utiliser en priorité car meilleur débit et  plus de connections simultanées</a:t>
            </a:r>
          </a:p>
          <a:p>
            <a:endParaRPr lang="fr-FR" sz="2600" dirty="0"/>
          </a:p>
          <a:p>
            <a:r>
              <a:rPr lang="fr-FR" sz="2600" dirty="0">
                <a:solidFill>
                  <a:schemeClr val="accent6">
                    <a:lumMod val="75000"/>
                  </a:schemeClr>
                </a:solidFill>
              </a:rPr>
              <a:t>UNILIM-ETUD-PERS</a:t>
            </a:r>
            <a:r>
              <a:rPr lang="fr-FR" sz="2600" dirty="0"/>
              <a:t> : réseau ouvert,</a:t>
            </a:r>
            <a:br>
              <a:rPr lang="fr-FR" sz="2600" dirty="0"/>
            </a:br>
            <a:r>
              <a:rPr lang="fr-FR" sz="2600" dirty="0"/>
              <a:t>avec des connexions temporaires</a:t>
            </a:r>
            <a:br>
              <a:rPr lang="fr-FR" sz="2600" dirty="0"/>
            </a:br>
            <a:endParaRPr lang="fr-FR" sz="26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C147DF-F114-8A49-A9DB-AFB5E9478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167" y="964406"/>
            <a:ext cx="2850425" cy="492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85239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_sciences_techologies_san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15629</TotalTime>
  <Words>1177</Words>
  <Application>Microsoft Office PowerPoint</Application>
  <PresentationFormat>Grand écran</PresentationFormat>
  <Paragraphs>197</Paragraphs>
  <Slides>38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2" baseType="lpstr">
      <vt:lpstr>Arial</vt:lpstr>
      <vt:lpstr>Calibri</vt:lpstr>
      <vt:lpstr>Times New Roman</vt:lpstr>
      <vt:lpstr>modele_sciences_techologies_sante</vt:lpstr>
      <vt:lpstr>Présentation PowerPoint</vt:lpstr>
      <vt:lpstr>Table des matières </vt:lpstr>
      <vt:lpstr>L’environnement numérique de travail (Biome)</vt:lpstr>
      <vt:lpstr>Mon environnement numérique à UNILIM</vt:lpstr>
      <vt:lpstr>Comment s’y connecter ?</vt:lpstr>
      <vt:lpstr>Changement de votre mot de passe (1/2)</vt:lpstr>
      <vt:lpstr>Changement de votre mot de passe (2/2)</vt:lpstr>
      <vt:lpstr>Et si j’ai perdu mon mot de passe ?</vt:lpstr>
      <vt:lpstr>Comment s’y connecter ?</vt:lpstr>
      <vt:lpstr>Configuration d’eduroam</vt:lpstr>
      <vt:lpstr>Un espace de travail complet</vt:lpstr>
      <vt:lpstr>Une suite bureautique à votre disposition (1/4)</vt:lpstr>
      <vt:lpstr>Une suite bureautique à votre disposition (2/4)</vt:lpstr>
      <vt:lpstr>Une suite bureautique à votre disposition (3/4)</vt:lpstr>
      <vt:lpstr>Une suite bureautique à votre disposition (4/4)</vt:lpstr>
      <vt:lpstr>Une adresse mail universitaire</vt:lpstr>
      <vt:lpstr>Des bonnes pratiques à adopter (1/2)</vt:lpstr>
      <vt:lpstr>Des bonnes pratiques à adopter (2/2)</vt:lpstr>
      <vt:lpstr>La messagerie (1/3)</vt:lpstr>
      <vt:lpstr>La messagerie (2/3)</vt:lpstr>
      <vt:lpstr>La messagerie (3/3)</vt:lpstr>
      <vt:lpstr>La plateforme de cours: Ilfomer-community (« Moodle »)</vt:lpstr>
      <vt:lpstr>Une plateforme de cours : (1/3)</vt:lpstr>
      <vt:lpstr>Une plateforme de cours : Moodle (2/3)</vt:lpstr>
      <vt:lpstr>Une plateforme de cours : Moodle (3/3)</vt:lpstr>
      <vt:lpstr>Le service documentation de l’UL</vt:lpstr>
      <vt:lpstr>Des ressources documentaires</vt:lpstr>
      <vt:lpstr>SCD unilim</vt:lpstr>
      <vt:lpstr>La formation au numérique en santé</vt:lpstr>
      <vt:lpstr>Numérique en santé</vt:lpstr>
      <vt:lpstr>Numérique en santé</vt:lpstr>
      <vt:lpstr>Numérique en santé</vt:lpstr>
      <vt:lpstr>Autres logiciels/sites</vt:lpstr>
      <vt:lpstr>Suite microsoft 365</vt:lpstr>
      <vt:lpstr>BBB unilim</vt:lpstr>
      <vt:lpstr>Carte mentale - cmaptool </vt:lpstr>
      <vt:lpstr>Logiciel de dessin – draw.io </vt:lpstr>
      <vt:lpstr>Merci de votre attention….!</vt:lpstr>
    </vt:vector>
  </TitlesOfParts>
  <Company>CHU - Universite de Limoges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Faculté de médecine         DUENES</dc:title>
  <dc:creator>Jean-Jacques Moreau</dc:creator>
  <cp:lastModifiedBy>Thierry Sombardier</cp:lastModifiedBy>
  <cp:revision>241</cp:revision>
  <cp:lastPrinted>2025-08-21T09:27:30Z</cp:lastPrinted>
  <dcterms:created xsi:type="dcterms:W3CDTF">2017-08-30T15:33:31Z</dcterms:created>
  <dcterms:modified xsi:type="dcterms:W3CDTF">2025-08-21T09:35:03Z</dcterms:modified>
</cp:coreProperties>
</file>